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Lst>
  <p:notesMasterIdLst>
    <p:notesMasterId r:id="rId39"/>
  </p:notesMasterIdLst>
  <p:sldIdLst>
    <p:sldId id="905" r:id="rId3"/>
    <p:sldId id="745" r:id="rId4"/>
    <p:sldId id="1090" r:id="rId5"/>
    <p:sldId id="579" r:id="rId6"/>
    <p:sldId id="636" r:id="rId7"/>
    <p:sldId id="1057" r:id="rId8"/>
    <p:sldId id="1058" r:id="rId9"/>
    <p:sldId id="1059" r:id="rId10"/>
    <p:sldId id="1092" r:id="rId11"/>
    <p:sldId id="1060" r:id="rId12"/>
    <p:sldId id="1061" r:id="rId13"/>
    <p:sldId id="1071" r:id="rId14"/>
    <p:sldId id="1062" r:id="rId15"/>
    <p:sldId id="1069" r:id="rId16"/>
    <p:sldId id="1073" r:id="rId17"/>
    <p:sldId id="1070" r:id="rId18"/>
    <p:sldId id="1072" r:id="rId19"/>
    <p:sldId id="1074" r:id="rId20"/>
    <p:sldId id="1075" r:id="rId21"/>
    <p:sldId id="1076" r:id="rId22"/>
    <p:sldId id="1077" r:id="rId23"/>
    <p:sldId id="1080" r:id="rId24"/>
    <p:sldId id="1078" r:id="rId25"/>
    <p:sldId id="1095" r:id="rId26"/>
    <p:sldId id="1063" r:id="rId27"/>
    <p:sldId id="1064" r:id="rId28"/>
    <p:sldId id="1079" r:id="rId29"/>
    <p:sldId id="1093" r:id="rId30"/>
    <p:sldId id="1094" r:id="rId31"/>
    <p:sldId id="1081" r:id="rId32"/>
    <p:sldId id="1082" r:id="rId33"/>
    <p:sldId id="1084" r:id="rId34"/>
    <p:sldId id="1086" r:id="rId35"/>
    <p:sldId id="985" r:id="rId36"/>
    <p:sldId id="986" r:id="rId37"/>
    <p:sldId id="987"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57" autoAdjust="0"/>
    <p:restoredTop sz="99596" autoAdjust="0"/>
  </p:normalViewPr>
  <p:slideViewPr>
    <p:cSldViewPr>
      <p:cViewPr varScale="1">
        <p:scale>
          <a:sx n="97" d="100"/>
          <a:sy n="97" d="100"/>
        </p:scale>
        <p:origin x="1616"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3F7E78-06D5-481E-916D-6B5524B083C3}" type="datetimeFigureOut">
              <a:rPr lang="en-US" smtClean="0"/>
              <a:t>12/13/23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DA65F3-7353-4DEC-B8F8-8D3DBD6C952D}" type="slidenum">
              <a:rPr lang="en-US" smtClean="0"/>
              <a:t>‹#›</a:t>
            </a:fld>
            <a:endParaRPr lang="en-US"/>
          </a:p>
        </p:txBody>
      </p:sp>
    </p:spTree>
    <p:extLst>
      <p:ext uri="{BB962C8B-B14F-4D97-AF65-F5344CB8AC3E}">
        <p14:creationId xmlns:p14="http://schemas.microsoft.com/office/powerpoint/2010/main" val="197392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15000"/>
              </a:lnSpc>
              <a:spcBef>
                <a:spcPts val="0"/>
              </a:spcBef>
              <a:spcAft>
                <a:spcPts val="0"/>
              </a:spcAft>
            </a:pPr>
            <a:endParaRPr lang="en-US" sz="1200" dirty="0">
              <a:effectLst/>
              <a:latin typeface="+mn-lt"/>
              <a:ea typeface="Malgun Gothic"/>
              <a:cs typeface="Times New Roman"/>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ea typeface="MS PGothic" pitchFamily="34" charset="-128"/>
              </a:defRPr>
            </a:lvl1pPr>
            <a:lvl2pPr marL="726531" indent="-279435" eaLnBrk="0" hangingPunct="0">
              <a:defRPr>
                <a:solidFill>
                  <a:schemeClr val="tx1"/>
                </a:solidFill>
                <a:latin typeface="Palatino Linotype" pitchFamily="18" charset="0"/>
                <a:ea typeface="MS PGothic" pitchFamily="34" charset="-128"/>
              </a:defRPr>
            </a:lvl2pPr>
            <a:lvl3pPr marL="1117740" indent="-223548" eaLnBrk="0" hangingPunct="0">
              <a:defRPr>
                <a:solidFill>
                  <a:schemeClr val="tx1"/>
                </a:solidFill>
                <a:latin typeface="Palatino Linotype" pitchFamily="18" charset="0"/>
                <a:ea typeface="MS PGothic" pitchFamily="34" charset="-128"/>
              </a:defRPr>
            </a:lvl3pPr>
            <a:lvl4pPr marL="1564836" indent="-223548" eaLnBrk="0" hangingPunct="0">
              <a:defRPr>
                <a:solidFill>
                  <a:schemeClr val="tx1"/>
                </a:solidFill>
                <a:latin typeface="Palatino Linotype" pitchFamily="18" charset="0"/>
                <a:ea typeface="MS PGothic" pitchFamily="34" charset="-128"/>
              </a:defRPr>
            </a:lvl4pPr>
            <a:lvl5pPr marL="2011931" indent="-223548" eaLnBrk="0" hangingPunct="0">
              <a:defRPr>
                <a:solidFill>
                  <a:schemeClr val="tx1"/>
                </a:solidFill>
                <a:latin typeface="Palatino Linotype" pitchFamily="18" charset="0"/>
                <a:ea typeface="MS PGothic" pitchFamily="34" charset="-128"/>
              </a:defRPr>
            </a:lvl5pPr>
            <a:lvl6pPr marL="2459027" indent="-223548" eaLnBrk="0" fontAlgn="base" hangingPunct="0">
              <a:spcBef>
                <a:spcPct val="0"/>
              </a:spcBef>
              <a:spcAft>
                <a:spcPct val="0"/>
              </a:spcAft>
              <a:defRPr>
                <a:solidFill>
                  <a:schemeClr val="tx1"/>
                </a:solidFill>
                <a:latin typeface="Palatino Linotype" pitchFamily="18" charset="0"/>
                <a:ea typeface="MS PGothic" pitchFamily="34" charset="-128"/>
              </a:defRPr>
            </a:lvl6pPr>
            <a:lvl7pPr marL="2906123" indent="-223548" eaLnBrk="0" fontAlgn="base" hangingPunct="0">
              <a:spcBef>
                <a:spcPct val="0"/>
              </a:spcBef>
              <a:spcAft>
                <a:spcPct val="0"/>
              </a:spcAft>
              <a:defRPr>
                <a:solidFill>
                  <a:schemeClr val="tx1"/>
                </a:solidFill>
                <a:latin typeface="Palatino Linotype" pitchFamily="18" charset="0"/>
                <a:ea typeface="MS PGothic" pitchFamily="34" charset="-128"/>
              </a:defRPr>
            </a:lvl7pPr>
            <a:lvl8pPr marL="3353219" indent="-223548" eaLnBrk="0" fontAlgn="base" hangingPunct="0">
              <a:spcBef>
                <a:spcPct val="0"/>
              </a:spcBef>
              <a:spcAft>
                <a:spcPct val="0"/>
              </a:spcAft>
              <a:defRPr>
                <a:solidFill>
                  <a:schemeClr val="tx1"/>
                </a:solidFill>
                <a:latin typeface="Palatino Linotype" pitchFamily="18" charset="0"/>
                <a:ea typeface="MS PGothic" pitchFamily="34" charset="-128"/>
              </a:defRPr>
            </a:lvl8pPr>
            <a:lvl9pPr marL="3800315" indent="-223548" eaLnBrk="0" fontAlgn="base" hangingPunct="0">
              <a:spcBef>
                <a:spcPct val="0"/>
              </a:spcBef>
              <a:spcAft>
                <a:spcPct val="0"/>
              </a:spcAft>
              <a:defRPr>
                <a:solidFill>
                  <a:schemeClr val="tx1"/>
                </a:solidFill>
                <a:latin typeface="Palatino Linotype" pitchFamily="18" charset="0"/>
                <a:ea typeface="MS PGothic" pitchFamily="34" charset="-128"/>
              </a:defRPr>
            </a:lvl9pPr>
          </a:lstStyle>
          <a:p>
            <a:fld id="{97E4D270-17FC-4216-BDF1-A612DD4CD611}" type="slidenum">
              <a:rPr lang="en-US">
                <a:solidFill>
                  <a:srgbClr val="000000"/>
                </a:solidFill>
              </a:rPr>
              <a:pPr/>
              <a:t>1</a:t>
            </a:fld>
            <a:endParaRPr 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879022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just" rtl="0"/>
            <a:endParaRPr lang="en-US" sz="2400"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506701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428478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344371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22100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t>4</a:t>
            </a:fld>
            <a:endParaRPr lang="en-US"/>
          </a:p>
        </p:txBody>
      </p:sp>
    </p:spTree>
    <p:extLst>
      <p:ext uri="{BB962C8B-B14F-4D97-AF65-F5344CB8AC3E}">
        <p14:creationId xmlns:p14="http://schemas.microsoft.com/office/powerpoint/2010/main" val="3351998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A65F3-7353-4DEC-B8F8-8D3DBD6C952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351998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867865F7-5AA6-4C27-97E5-F2B2502264CC}" type="datetime1">
              <a:rPr lang="en-US" altLang="en-US" smtClean="0"/>
              <a:t>12/13/23</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0E0603-E526-4375-B7B1-2117033F7D0C}" type="slidenum">
              <a:rPr lang="en-US" altLang="en-US"/>
              <a:pPr>
                <a:defRPr/>
              </a:pPr>
              <a:t>‹#›</a:t>
            </a:fld>
            <a:endParaRPr lang="en-US" altLang="en-US"/>
          </a:p>
        </p:txBody>
      </p:sp>
    </p:spTree>
    <p:extLst>
      <p:ext uri="{BB962C8B-B14F-4D97-AF65-F5344CB8AC3E}">
        <p14:creationId xmlns:p14="http://schemas.microsoft.com/office/powerpoint/2010/main" val="3085968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5CB81C2-D522-4AE2-A621-FA114C5C46BE}" type="datetime1">
              <a:rPr lang="en-US" altLang="en-US" smtClean="0"/>
              <a:t>12/13/23</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52769F0-C2D5-47CB-9978-D795EDA68894}" type="slidenum">
              <a:rPr lang="en-US" altLang="en-US"/>
              <a:pPr>
                <a:defRPr/>
              </a:pPr>
              <a:t>‹#›</a:t>
            </a:fld>
            <a:endParaRPr lang="en-US" altLang="en-US"/>
          </a:p>
        </p:txBody>
      </p:sp>
    </p:spTree>
    <p:extLst>
      <p:ext uri="{BB962C8B-B14F-4D97-AF65-F5344CB8AC3E}">
        <p14:creationId xmlns:p14="http://schemas.microsoft.com/office/powerpoint/2010/main" val="1073975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42B246E-E97C-4965-B504-CF1AB4A20B51}" type="datetime1">
              <a:rPr lang="en-US" altLang="en-US" smtClean="0"/>
              <a:t>12/13/23</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39B122-40F4-4F5E-9229-EF16D7CEDF4E}" type="slidenum">
              <a:rPr lang="en-US" altLang="en-US"/>
              <a:pPr>
                <a:defRPr/>
              </a:pPr>
              <a:t>‹#›</a:t>
            </a:fld>
            <a:endParaRPr lang="en-US" altLang="en-US"/>
          </a:p>
        </p:txBody>
      </p:sp>
    </p:spTree>
    <p:extLst>
      <p:ext uri="{BB962C8B-B14F-4D97-AF65-F5344CB8AC3E}">
        <p14:creationId xmlns:p14="http://schemas.microsoft.com/office/powerpoint/2010/main" val="2540689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0C7AE0F-C608-462E-97C2-A9B75980D9B3}" type="datetime1">
              <a:rPr lang="en-US" altLang="en-US" smtClean="0"/>
              <a:t>12/13/23</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E6652C-3315-478B-BD27-8273BB86C0A7}" type="slidenum">
              <a:rPr lang="en-US" altLang="en-US"/>
              <a:pPr>
                <a:defRPr/>
              </a:pPr>
              <a:t>‹#›</a:t>
            </a:fld>
            <a:endParaRPr lang="en-US" altLang="en-US"/>
          </a:p>
        </p:txBody>
      </p:sp>
    </p:spTree>
    <p:extLst>
      <p:ext uri="{BB962C8B-B14F-4D97-AF65-F5344CB8AC3E}">
        <p14:creationId xmlns:p14="http://schemas.microsoft.com/office/powerpoint/2010/main" val="3363393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D0BA36C-3377-40F5-8CB6-C3C64662E6DC}" type="datetime1">
              <a:rPr lang="en-US" altLang="en-US" smtClean="0"/>
              <a:t>12/13/23</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7B0F6E-DB2E-418F-9FEA-258C6FB2AE85}" type="slidenum">
              <a:rPr lang="en-US" altLang="en-US"/>
              <a:pPr>
                <a:defRPr/>
              </a:pPr>
              <a:t>‹#›</a:t>
            </a:fld>
            <a:endParaRPr lang="en-US" altLang="en-US"/>
          </a:p>
        </p:txBody>
      </p:sp>
    </p:spTree>
    <p:extLst>
      <p:ext uri="{BB962C8B-B14F-4D97-AF65-F5344CB8AC3E}">
        <p14:creationId xmlns:p14="http://schemas.microsoft.com/office/powerpoint/2010/main" val="3650924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p:nvSpPr>
        <p:spPr>
          <a:xfrm>
            <a:off x="4297364"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722313" y="1371602"/>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5"/>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pPr>
              <a:defRPr/>
            </a:pPr>
            <a:fld id="{3AEC5C4F-9259-47A4-BC81-0D32A06CAEDF}" type="datetime1">
              <a:rPr lang="en-US" altLang="en-US" smtClean="0"/>
              <a:t>12/13/23</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p>
        </p:txBody>
      </p:sp>
      <p:sp>
        <p:nvSpPr>
          <p:cNvPr id="9" name="Slide Number Placeholder 5"/>
          <p:cNvSpPr>
            <a:spLocks noGrp="1"/>
          </p:cNvSpPr>
          <p:nvPr>
            <p:ph type="sldNum" sz="quarter" idx="12"/>
          </p:nvPr>
        </p:nvSpPr>
        <p:spPr/>
        <p:txBody>
          <a:bodyPr/>
          <a:lstStyle>
            <a:lvl1pPr>
              <a:defRPr/>
            </a:lvl1pPr>
          </a:lstStyle>
          <a:p>
            <a:pPr>
              <a:defRPr/>
            </a:pPr>
            <a:fld id="{D35D7F07-0CD6-4862-8CDF-32AEE8DAB9E0}" type="slidenum">
              <a:rPr lang="en-US" altLang="en-US"/>
              <a:pPr>
                <a:defRPr/>
              </a:pPr>
              <a:t>‹#›</a:t>
            </a:fld>
            <a:endParaRPr lang="en-US" altLang="en-US"/>
          </a:p>
        </p:txBody>
      </p:sp>
    </p:spTree>
    <p:extLst>
      <p:ext uri="{BB962C8B-B14F-4D97-AF65-F5344CB8AC3E}">
        <p14:creationId xmlns:p14="http://schemas.microsoft.com/office/powerpoint/2010/main" val="236577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2"/>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pPr>
              <a:defRPr/>
            </a:pPr>
            <a:fld id="{536D00C0-47CF-4440-8596-25C18D6F11DD}" type="datetime1">
              <a:rPr lang="en-US" altLang="en-US" smtClean="0"/>
              <a:t>12/13/23</a:t>
            </a:fld>
            <a:endParaRPr lang="en-US" altLang="en-US"/>
          </a:p>
        </p:txBody>
      </p:sp>
      <p:sp>
        <p:nvSpPr>
          <p:cNvPr id="6" name="Footer Placeholder 4"/>
          <p:cNvSpPr>
            <a:spLocks noGrp="1"/>
          </p:cNvSpPr>
          <p:nvPr>
            <p:ph type="ftr" sz="quarter" idx="15"/>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A0A2DAF5-BAC5-453E-A43D-4C6F6571BF1F}" type="slidenum">
              <a:rPr lang="en-US" altLang="en-US"/>
              <a:pPr>
                <a:defRPr/>
              </a:pPr>
              <a:t>‹#›</a:t>
            </a:fld>
            <a:endParaRPr lang="en-US" altLang="en-US"/>
          </a:p>
        </p:txBody>
      </p:sp>
    </p:spTree>
    <p:extLst>
      <p:ext uri="{BB962C8B-B14F-4D97-AF65-F5344CB8AC3E}">
        <p14:creationId xmlns:p14="http://schemas.microsoft.com/office/powerpoint/2010/main" val="4289164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1"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50"/>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5"/>
          </p:nvPr>
        </p:nvSpPr>
        <p:spPr/>
        <p:txBody>
          <a:bodyPr/>
          <a:lstStyle>
            <a:lvl1pPr>
              <a:defRPr/>
            </a:lvl1pPr>
          </a:lstStyle>
          <a:p>
            <a:pPr>
              <a:defRPr/>
            </a:pPr>
            <a:fld id="{0D402E26-B1DC-4F70-B742-8E51077BAF8E}" type="datetime1">
              <a:rPr lang="en-US" altLang="en-US" smtClean="0"/>
              <a:t>12/13/23</a:t>
            </a:fld>
            <a:endParaRPr lang="en-US" altLang="en-US"/>
          </a:p>
        </p:txBody>
      </p:sp>
      <p:sp>
        <p:nvSpPr>
          <p:cNvPr id="8" name="Footer Placeholder 4"/>
          <p:cNvSpPr>
            <a:spLocks noGrp="1"/>
          </p:cNvSpPr>
          <p:nvPr>
            <p:ph type="ftr" sz="quarter" idx="16"/>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pPr>
              <a:defRPr/>
            </a:pPr>
            <a:fld id="{B12251A6-E204-43AB-9785-2C353A967E9C}" type="slidenum">
              <a:rPr lang="en-US" altLang="en-US"/>
              <a:pPr>
                <a:defRPr/>
              </a:pPr>
              <a:t>‹#›</a:t>
            </a:fld>
            <a:endParaRPr lang="en-US" altLang="en-US"/>
          </a:p>
        </p:txBody>
      </p:sp>
    </p:spTree>
    <p:extLst>
      <p:ext uri="{BB962C8B-B14F-4D97-AF65-F5344CB8AC3E}">
        <p14:creationId xmlns:p14="http://schemas.microsoft.com/office/powerpoint/2010/main" val="1489828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01EEEE64-729F-4F95-8A64-2875029D2260}" type="datetime1">
              <a:rPr lang="en-US" altLang="en-US" smtClean="0"/>
              <a:t>12/13/23</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3854BF-7E95-4480-A038-F56024335CB8}" type="slidenum">
              <a:rPr lang="en-US" altLang="en-US"/>
              <a:pPr>
                <a:defRPr/>
              </a:pPr>
              <a:t>‹#›</a:t>
            </a:fld>
            <a:endParaRPr lang="en-US" altLang="en-US"/>
          </a:p>
        </p:txBody>
      </p:sp>
    </p:spTree>
    <p:extLst>
      <p:ext uri="{BB962C8B-B14F-4D97-AF65-F5344CB8AC3E}">
        <p14:creationId xmlns:p14="http://schemas.microsoft.com/office/powerpoint/2010/main" val="3606760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7F35707-3D56-474B-AA1C-8DB5F770B1AD}" type="datetime1">
              <a:rPr lang="en-US" altLang="en-US" smtClean="0"/>
              <a:t>12/13/23</a:t>
            </a:fld>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9BDF90E-FDE9-4F4C-9EE0-6C7CEB77191B}" type="slidenum">
              <a:rPr lang="en-US" altLang="en-US"/>
              <a:pPr>
                <a:defRPr/>
              </a:pPr>
              <a:t>‹#›</a:t>
            </a:fld>
            <a:endParaRPr lang="en-US" altLang="en-US"/>
          </a:p>
        </p:txBody>
      </p:sp>
    </p:spTree>
    <p:extLst>
      <p:ext uri="{BB962C8B-B14F-4D97-AF65-F5344CB8AC3E}">
        <p14:creationId xmlns:p14="http://schemas.microsoft.com/office/powerpoint/2010/main" val="145344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8"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8" y="273052"/>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8" y="2438402"/>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2FFAE15-D7D0-464A-8244-E9517CEA4541}" type="datetime1">
              <a:rPr lang="en-US" altLang="en-US" smtClean="0"/>
              <a:t>12/13/23</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05D9B5-BB6F-439A-BE4A-5E1B890FAC78}" type="slidenum">
              <a:rPr lang="en-US" altLang="en-US"/>
              <a:pPr>
                <a:defRPr/>
              </a:pPr>
              <a:t>‹#›</a:t>
            </a:fld>
            <a:endParaRPr lang="en-US" altLang="en-US"/>
          </a:p>
        </p:txBody>
      </p:sp>
    </p:spTree>
    <p:extLst>
      <p:ext uri="{BB962C8B-B14F-4D97-AF65-F5344CB8AC3E}">
        <p14:creationId xmlns:p14="http://schemas.microsoft.com/office/powerpoint/2010/main" val="977537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5091324-28D1-4A9E-A9A1-468146B7FEF8}" type="datetime1">
              <a:rPr lang="en-US" altLang="en-US" smtClean="0"/>
              <a:t>12/13/23</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1BF895-0AAC-45BE-879E-AD98BD29A241}" type="slidenum">
              <a:rPr lang="en-US" altLang="en-US"/>
              <a:pPr>
                <a:defRPr/>
              </a:pPr>
              <a:t>‹#›</a:t>
            </a:fld>
            <a:endParaRPr lang="en-US" altLang="en-US"/>
          </a:p>
        </p:txBody>
      </p:sp>
    </p:spTree>
    <p:extLst>
      <p:ext uri="{BB962C8B-B14F-4D97-AF65-F5344CB8AC3E}">
        <p14:creationId xmlns:p14="http://schemas.microsoft.com/office/powerpoint/2010/main" val="664069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228600"/>
            <a:ext cx="5711824" cy="895350"/>
          </a:xfrm>
        </p:spPr>
        <p:txBody>
          <a:bodyPr/>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7"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1679577"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2713882-7CE4-4719-BB6C-018DBAB1F715}" type="datetime1">
              <a:rPr lang="en-US" altLang="en-US" smtClean="0"/>
              <a:t>12/13/23</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33C1C5A-08EF-4CBA-8C8B-B7E6A638275E}" type="slidenum">
              <a:rPr lang="en-US" altLang="en-US"/>
              <a:pPr>
                <a:defRPr/>
              </a:pPr>
              <a:t>‹#›</a:t>
            </a:fld>
            <a:endParaRPr lang="en-US" altLang="en-US"/>
          </a:p>
        </p:txBody>
      </p:sp>
    </p:spTree>
    <p:extLst>
      <p:ext uri="{BB962C8B-B14F-4D97-AF65-F5344CB8AC3E}">
        <p14:creationId xmlns:p14="http://schemas.microsoft.com/office/powerpoint/2010/main" val="1535638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BE8CC7-92E9-4139-B794-FEF4A1EF8E98}" type="datetime1">
              <a:rPr lang="en-US" altLang="en-US" smtClean="0"/>
              <a:t>12/13/23</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BADB5F6-9C16-4C6B-8D1F-00DD7C1971CA}" type="slidenum">
              <a:rPr lang="en-US" altLang="en-US"/>
              <a:pPr>
                <a:defRPr/>
              </a:pPr>
              <a:t>‹#›</a:t>
            </a:fld>
            <a:endParaRPr lang="en-US" altLang="en-US"/>
          </a:p>
        </p:txBody>
      </p:sp>
    </p:spTree>
    <p:extLst>
      <p:ext uri="{BB962C8B-B14F-4D97-AF65-F5344CB8AC3E}">
        <p14:creationId xmlns:p14="http://schemas.microsoft.com/office/powerpoint/2010/main" val="4292808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7299C02-52F7-4F1B-AF6B-A12399316DB6}" type="datetime1">
              <a:rPr lang="en-US" altLang="en-US" smtClean="0"/>
              <a:t>12/13/23</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06F000-7640-4731-96BD-FFBA15088B07}" type="slidenum">
              <a:rPr lang="en-US" altLang="en-US"/>
              <a:pPr>
                <a:defRPr/>
              </a:pPr>
              <a:t>‹#›</a:t>
            </a:fld>
            <a:endParaRPr lang="en-US" altLang="en-US"/>
          </a:p>
        </p:txBody>
      </p:sp>
    </p:spTree>
    <p:extLst>
      <p:ext uri="{BB962C8B-B14F-4D97-AF65-F5344CB8AC3E}">
        <p14:creationId xmlns:p14="http://schemas.microsoft.com/office/powerpoint/2010/main" val="2704901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p:nvSpPr>
        <p:spPr>
          <a:xfrm>
            <a:off x="4297364"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722313" y="1371602"/>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5"/>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pPr>
              <a:defRPr/>
            </a:pPr>
            <a:fld id="{55EDD93A-22D7-4D54-8B11-D51CC3A1FD4F}" type="datetime1">
              <a:rPr lang="en-US" altLang="en-US" smtClean="0"/>
              <a:t>12/13/23</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p>
        </p:txBody>
      </p:sp>
      <p:sp>
        <p:nvSpPr>
          <p:cNvPr id="9" name="Slide Number Placeholder 5"/>
          <p:cNvSpPr>
            <a:spLocks noGrp="1"/>
          </p:cNvSpPr>
          <p:nvPr>
            <p:ph type="sldNum" sz="quarter" idx="12"/>
          </p:nvPr>
        </p:nvSpPr>
        <p:spPr/>
        <p:txBody>
          <a:bodyPr/>
          <a:lstStyle>
            <a:lvl1pPr>
              <a:defRPr/>
            </a:lvl1pPr>
          </a:lstStyle>
          <a:p>
            <a:pPr>
              <a:defRPr/>
            </a:pPr>
            <a:fld id="{FDAB8A59-27B6-4E98-8FBD-2F35484770EB}" type="slidenum">
              <a:rPr lang="en-US" altLang="en-US"/>
              <a:pPr>
                <a:defRPr/>
              </a:pPr>
              <a:t>‹#›</a:t>
            </a:fld>
            <a:endParaRPr lang="en-US" altLang="en-US"/>
          </a:p>
        </p:txBody>
      </p:sp>
    </p:spTree>
    <p:extLst>
      <p:ext uri="{BB962C8B-B14F-4D97-AF65-F5344CB8AC3E}">
        <p14:creationId xmlns:p14="http://schemas.microsoft.com/office/powerpoint/2010/main" val="1109367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2"/>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pPr>
              <a:defRPr/>
            </a:pPr>
            <a:fld id="{2BA36486-7AEB-4DF2-8F7B-A88C74EFBA12}" type="datetime1">
              <a:rPr lang="en-US" altLang="en-US" smtClean="0"/>
              <a:t>12/13/23</a:t>
            </a:fld>
            <a:endParaRPr lang="en-US" altLang="en-US"/>
          </a:p>
        </p:txBody>
      </p:sp>
      <p:sp>
        <p:nvSpPr>
          <p:cNvPr id="6" name="Footer Placeholder 4"/>
          <p:cNvSpPr>
            <a:spLocks noGrp="1"/>
          </p:cNvSpPr>
          <p:nvPr>
            <p:ph type="ftr" sz="quarter" idx="15"/>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75B3CFB4-4226-43DC-A01F-93BC0F08D924}" type="slidenum">
              <a:rPr lang="en-US" altLang="en-US"/>
              <a:pPr>
                <a:defRPr/>
              </a:pPr>
              <a:t>‹#›</a:t>
            </a:fld>
            <a:endParaRPr lang="en-US" altLang="en-US"/>
          </a:p>
        </p:txBody>
      </p:sp>
    </p:spTree>
    <p:extLst>
      <p:ext uri="{BB962C8B-B14F-4D97-AF65-F5344CB8AC3E}">
        <p14:creationId xmlns:p14="http://schemas.microsoft.com/office/powerpoint/2010/main" val="2401974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1"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50"/>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5"/>
          </p:nvPr>
        </p:nvSpPr>
        <p:spPr/>
        <p:txBody>
          <a:bodyPr/>
          <a:lstStyle>
            <a:lvl1pPr>
              <a:defRPr/>
            </a:lvl1pPr>
          </a:lstStyle>
          <a:p>
            <a:pPr>
              <a:defRPr/>
            </a:pPr>
            <a:fld id="{5B0042E6-B9EE-4661-9A0E-6AC31420D714}" type="datetime1">
              <a:rPr lang="en-US" altLang="en-US" smtClean="0"/>
              <a:t>12/13/23</a:t>
            </a:fld>
            <a:endParaRPr lang="en-US" altLang="en-US"/>
          </a:p>
        </p:txBody>
      </p:sp>
      <p:sp>
        <p:nvSpPr>
          <p:cNvPr id="8" name="Footer Placeholder 4"/>
          <p:cNvSpPr>
            <a:spLocks noGrp="1"/>
          </p:cNvSpPr>
          <p:nvPr>
            <p:ph type="ftr" sz="quarter" idx="16"/>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pPr>
              <a:defRPr/>
            </a:pPr>
            <a:fld id="{9855E0DA-D8B2-4CE1-96B6-76B26DAE8766}" type="slidenum">
              <a:rPr lang="en-US" altLang="en-US"/>
              <a:pPr>
                <a:defRPr/>
              </a:pPr>
              <a:t>‹#›</a:t>
            </a:fld>
            <a:endParaRPr lang="en-US" altLang="en-US"/>
          </a:p>
        </p:txBody>
      </p:sp>
    </p:spTree>
    <p:extLst>
      <p:ext uri="{BB962C8B-B14F-4D97-AF65-F5344CB8AC3E}">
        <p14:creationId xmlns:p14="http://schemas.microsoft.com/office/powerpoint/2010/main" val="4146432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A65FACF-98AD-48B9-8029-73EAE29C996A}" type="datetime1">
              <a:rPr lang="en-US" altLang="en-US" smtClean="0"/>
              <a:t>12/13/23</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8F32C02-15FD-4600-B9E5-ED5DD13D30D4}" type="slidenum">
              <a:rPr lang="en-US" altLang="en-US"/>
              <a:pPr>
                <a:defRPr/>
              </a:pPr>
              <a:t>‹#›</a:t>
            </a:fld>
            <a:endParaRPr lang="en-US" altLang="en-US"/>
          </a:p>
        </p:txBody>
      </p:sp>
    </p:spTree>
    <p:extLst>
      <p:ext uri="{BB962C8B-B14F-4D97-AF65-F5344CB8AC3E}">
        <p14:creationId xmlns:p14="http://schemas.microsoft.com/office/powerpoint/2010/main" val="1388964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B3981E-E481-4B39-90B6-FBF4B0B4BE94}" type="datetime1">
              <a:rPr lang="en-US" altLang="en-US" smtClean="0"/>
              <a:t>12/13/23</a:t>
            </a:fld>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2F10C11-53AF-40B9-98AE-0CBB2AD9FEE0}" type="slidenum">
              <a:rPr lang="en-US" altLang="en-US"/>
              <a:pPr>
                <a:defRPr/>
              </a:pPr>
              <a:t>‹#›</a:t>
            </a:fld>
            <a:endParaRPr lang="en-US" altLang="en-US"/>
          </a:p>
        </p:txBody>
      </p:sp>
    </p:spTree>
    <p:extLst>
      <p:ext uri="{BB962C8B-B14F-4D97-AF65-F5344CB8AC3E}">
        <p14:creationId xmlns:p14="http://schemas.microsoft.com/office/powerpoint/2010/main" val="780065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8"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8" y="273052"/>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8" y="2438402"/>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7C355B7-01BB-4AA2-BB7A-08F521A5F349}" type="datetime1">
              <a:rPr lang="en-US" altLang="en-US" smtClean="0"/>
              <a:t>12/13/23</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DE774E1-4D78-4F03-8F95-EFA71C5424A1}" type="slidenum">
              <a:rPr lang="en-US" altLang="en-US"/>
              <a:pPr>
                <a:defRPr/>
              </a:pPr>
              <a:t>‹#›</a:t>
            </a:fld>
            <a:endParaRPr lang="en-US" altLang="en-US"/>
          </a:p>
        </p:txBody>
      </p:sp>
    </p:spTree>
    <p:extLst>
      <p:ext uri="{BB962C8B-B14F-4D97-AF65-F5344CB8AC3E}">
        <p14:creationId xmlns:p14="http://schemas.microsoft.com/office/powerpoint/2010/main" val="2367446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228600"/>
            <a:ext cx="5711824" cy="895350"/>
          </a:xfrm>
        </p:spPr>
        <p:txBody>
          <a:bodyPr/>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7"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1679577"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8F5579A-30C4-4F8A-96F5-89DDFB190CE3}" type="datetime1">
              <a:rPr lang="en-US" altLang="en-US" smtClean="0"/>
              <a:t>12/13/23</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02E32AF-9B92-4DE9-AEE0-6605B80DA15D}" type="slidenum">
              <a:rPr lang="en-US" altLang="en-US"/>
              <a:pPr>
                <a:defRPr/>
              </a:pPr>
              <a:t>‹#›</a:t>
            </a:fld>
            <a:endParaRPr lang="en-US" altLang="en-US"/>
          </a:p>
        </p:txBody>
      </p:sp>
    </p:spTree>
    <p:extLst>
      <p:ext uri="{BB962C8B-B14F-4D97-AF65-F5344CB8AC3E}">
        <p14:creationId xmlns:p14="http://schemas.microsoft.com/office/powerpoint/2010/main" val="1674710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362701" y="6356352"/>
            <a:ext cx="2085975" cy="365125"/>
          </a:xfrm>
          <a:prstGeom prst="rect">
            <a:avLst/>
          </a:prstGeom>
        </p:spPr>
        <p:txBody>
          <a:bodyPr vert="horz" wrap="square" lIns="91440" tIns="45720" rIns="45720" bIns="45720" numCol="1" anchor="ctr" anchorCtr="0" compatLnSpc="1">
            <a:prstTxWarp prst="textNoShape">
              <a:avLst/>
            </a:prstTxWarp>
          </a:bodyPr>
          <a:lstStyle>
            <a:lvl1pPr algn="r" eaLnBrk="1" hangingPunct="1">
              <a:defRPr sz="1200">
                <a:solidFill>
                  <a:srgbClr val="595959"/>
                </a:solidFill>
                <a:latin typeface="Century Gothic" panose="020B0502020202020204" pitchFamily="34" charset="0"/>
                <a:ea typeface="MS PGothic" panose="020B0600070205080204" pitchFamily="34" charset="-128"/>
                <a:cs typeface="+mn-cs"/>
              </a:defRPr>
            </a:lvl1pPr>
          </a:lstStyle>
          <a:p>
            <a:pPr fontAlgn="base">
              <a:spcBef>
                <a:spcPct val="0"/>
              </a:spcBef>
              <a:spcAft>
                <a:spcPct val="0"/>
              </a:spcAft>
              <a:defRPr/>
            </a:pPr>
            <a:fld id="{434FE79F-05F0-43C6-B8DB-702EB89E44EF}" type="datetime1">
              <a:rPr lang="en-US" altLang="en-US" smtClean="0"/>
              <a:t>12/13/23</a:t>
            </a:fld>
            <a:endParaRPr lang="en-US" altLang="en-US"/>
          </a:p>
        </p:txBody>
      </p:sp>
      <p:sp>
        <p:nvSpPr>
          <p:cNvPr id="5" name="Footer Placeholder 4"/>
          <p:cNvSpPr>
            <a:spLocks noGrp="1"/>
          </p:cNvSpPr>
          <p:nvPr>
            <p:ph type="ftr" sz="quarter" idx="3"/>
          </p:nvPr>
        </p:nvSpPr>
        <p:spPr>
          <a:xfrm>
            <a:off x="658813" y="6356352"/>
            <a:ext cx="2847975" cy="365125"/>
          </a:xfrm>
          <a:prstGeom prst="rect">
            <a:avLst/>
          </a:prstGeom>
        </p:spPr>
        <p:txBody>
          <a:bodyPr vert="horz" lIns="45720" tIns="45720" rIns="91440" bIns="45720" rtlCol="0" anchor="ctr"/>
          <a:lstStyle>
            <a:lvl1pPr algn="l" eaLnBrk="1" fontAlgn="auto" hangingPunct="1">
              <a:spcBef>
                <a:spcPts val="0"/>
              </a:spcBef>
              <a:spcAft>
                <a:spcPts val="0"/>
              </a:spcAft>
              <a:defRPr sz="1200">
                <a:solidFill>
                  <a:schemeClr val="tx1">
                    <a:lumMod val="65000"/>
                    <a:lumOff val="35000"/>
                  </a:schemeClr>
                </a:solidFill>
                <a:latin typeface="Century Gothic" pitchFamily="34" charset="0"/>
                <a:ea typeface="+mn-ea"/>
                <a:cs typeface="+mn-cs"/>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8543926" y="6356352"/>
            <a:ext cx="561975" cy="365125"/>
          </a:xfrm>
          <a:prstGeom prst="rect">
            <a:avLst/>
          </a:prstGeom>
        </p:spPr>
        <p:txBody>
          <a:bodyPr vert="horz" wrap="square" lIns="27432" tIns="45720" rIns="45720" bIns="45720" numCol="1" anchor="ctr" anchorCtr="0" compatLnSpc="1">
            <a:prstTxWarp prst="textNoShape">
              <a:avLst/>
            </a:prstTxWarp>
          </a:bodyPr>
          <a:lstStyle>
            <a:lvl1pPr eaLnBrk="1" hangingPunct="1">
              <a:defRPr sz="1200">
                <a:solidFill>
                  <a:srgbClr val="595959"/>
                </a:solidFill>
                <a:latin typeface="Century Gothic" pitchFamily="34" charset="0"/>
                <a:cs typeface="+mn-cs"/>
              </a:defRPr>
            </a:lvl1pPr>
          </a:lstStyle>
          <a:p>
            <a:pPr fontAlgn="base">
              <a:spcBef>
                <a:spcPct val="0"/>
              </a:spcBef>
              <a:spcAft>
                <a:spcPct val="0"/>
              </a:spcAft>
              <a:defRPr/>
            </a:pPr>
            <a:fld id="{D8EF4401-0B73-4435-AF9B-17AE16F6598A}" type="slidenum">
              <a:rPr lang="en-US" altLang="en-US">
                <a:ea typeface="MS PGothic" pitchFamily="34" charset="-128"/>
              </a:rPr>
              <a:pPr fontAlgn="base">
                <a:spcBef>
                  <a:spcPct val="0"/>
                </a:spcBef>
                <a:spcAft>
                  <a:spcPct val="0"/>
                </a:spcAft>
                <a:defRPr/>
              </a:pPr>
              <a:t>‹#›</a:t>
            </a:fld>
            <a:endParaRPr lang="en-US" altLang="en-US">
              <a:ea typeface="MS PGothic" pitchFamily="34" charset="-128"/>
            </a:endParaRPr>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Oval 7"/>
          <p:cNvSpPr/>
          <p:nvPr/>
        </p:nvSpPr>
        <p:spPr>
          <a:xfrm>
            <a:off x="569914"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182191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7F7F7F"/>
          </a:solidFill>
          <a:latin typeface="+mj-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2pPr>
      <a:lvl3pPr marL="11430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4pPr>
      <a:lvl5pPr marL="20574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362701" y="6356352"/>
            <a:ext cx="2085975" cy="365125"/>
          </a:xfrm>
          <a:prstGeom prst="rect">
            <a:avLst/>
          </a:prstGeom>
        </p:spPr>
        <p:txBody>
          <a:bodyPr vert="horz" wrap="square" lIns="91440" tIns="45720" rIns="45720" bIns="45720" numCol="1" anchor="ctr" anchorCtr="0" compatLnSpc="1">
            <a:prstTxWarp prst="textNoShape">
              <a:avLst/>
            </a:prstTxWarp>
          </a:bodyPr>
          <a:lstStyle>
            <a:lvl1pPr algn="r" eaLnBrk="1" hangingPunct="1">
              <a:defRPr sz="1200">
                <a:solidFill>
                  <a:srgbClr val="595959"/>
                </a:solidFill>
                <a:latin typeface="Century Gothic" panose="020B0502020202020204" pitchFamily="34" charset="0"/>
                <a:ea typeface="MS PGothic" panose="020B0600070205080204" pitchFamily="34" charset="-128"/>
                <a:cs typeface="+mn-cs"/>
              </a:defRPr>
            </a:lvl1pPr>
          </a:lstStyle>
          <a:p>
            <a:pPr fontAlgn="base">
              <a:spcBef>
                <a:spcPct val="0"/>
              </a:spcBef>
              <a:spcAft>
                <a:spcPct val="0"/>
              </a:spcAft>
              <a:defRPr/>
            </a:pPr>
            <a:fld id="{C4C52065-65A8-4C5C-A413-B8E90C6A116C}" type="datetime1">
              <a:rPr lang="en-US" altLang="en-US" smtClean="0"/>
              <a:t>12/13/23</a:t>
            </a:fld>
            <a:endParaRPr lang="en-US" altLang="en-US"/>
          </a:p>
        </p:txBody>
      </p:sp>
      <p:sp>
        <p:nvSpPr>
          <p:cNvPr id="5" name="Footer Placeholder 4"/>
          <p:cNvSpPr>
            <a:spLocks noGrp="1"/>
          </p:cNvSpPr>
          <p:nvPr>
            <p:ph type="ftr" sz="quarter" idx="3"/>
          </p:nvPr>
        </p:nvSpPr>
        <p:spPr>
          <a:xfrm>
            <a:off x="658813" y="6356352"/>
            <a:ext cx="2847975" cy="365125"/>
          </a:xfrm>
          <a:prstGeom prst="rect">
            <a:avLst/>
          </a:prstGeom>
        </p:spPr>
        <p:txBody>
          <a:bodyPr vert="horz" lIns="45720" tIns="45720" rIns="91440" bIns="45720" rtlCol="0" anchor="ctr"/>
          <a:lstStyle>
            <a:lvl1pPr algn="l" eaLnBrk="1" fontAlgn="auto" hangingPunct="1">
              <a:spcBef>
                <a:spcPts val="0"/>
              </a:spcBef>
              <a:spcAft>
                <a:spcPts val="0"/>
              </a:spcAft>
              <a:defRPr sz="1200">
                <a:solidFill>
                  <a:schemeClr val="tx1">
                    <a:lumMod val="65000"/>
                    <a:lumOff val="35000"/>
                  </a:schemeClr>
                </a:solidFill>
                <a:latin typeface="Century Gothic" pitchFamily="34" charset="0"/>
                <a:ea typeface="+mn-ea"/>
                <a:cs typeface="+mn-cs"/>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8543926" y="6356352"/>
            <a:ext cx="561975" cy="365125"/>
          </a:xfrm>
          <a:prstGeom prst="rect">
            <a:avLst/>
          </a:prstGeom>
        </p:spPr>
        <p:txBody>
          <a:bodyPr vert="horz" wrap="square" lIns="27432" tIns="45720" rIns="45720" bIns="45720" numCol="1" anchor="ctr" anchorCtr="0" compatLnSpc="1">
            <a:prstTxWarp prst="textNoShape">
              <a:avLst/>
            </a:prstTxWarp>
          </a:bodyPr>
          <a:lstStyle>
            <a:lvl1pPr eaLnBrk="1" hangingPunct="1">
              <a:defRPr sz="1200">
                <a:solidFill>
                  <a:srgbClr val="595959"/>
                </a:solidFill>
                <a:latin typeface="Century Gothic" pitchFamily="34" charset="0"/>
                <a:cs typeface="+mn-cs"/>
              </a:defRPr>
            </a:lvl1pPr>
          </a:lstStyle>
          <a:p>
            <a:pPr fontAlgn="base">
              <a:spcBef>
                <a:spcPct val="0"/>
              </a:spcBef>
              <a:spcAft>
                <a:spcPct val="0"/>
              </a:spcAft>
              <a:defRPr/>
            </a:pPr>
            <a:fld id="{3C2FE1F2-2E17-413C-9BBD-B4BD6603D3A7}" type="slidenum">
              <a:rPr lang="en-US" altLang="en-US">
                <a:ea typeface="MS PGothic" pitchFamily="34" charset="-128"/>
              </a:rPr>
              <a:pPr fontAlgn="base">
                <a:spcBef>
                  <a:spcPct val="0"/>
                </a:spcBef>
                <a:spcAft>
                  <a:spcPct val="0"/>
                </a:spcAft>
                <a:defRPr/>
              </a:pPr>
              <a:t>‹#›</a:t>
            </a:fld>
            <a:endParaRPr lang="en-US" altLang="en-US">
              <a:ea typeface="MS PGothic" pitchFamily="34" charset="-128"/>
            </a:endParaRPr>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Oval 7"/>
          <p:cNvSpPr/>
          <p:nvPr/>
        </p:nvSpPr>
        <p:spPr>
          <a:xfrm>
            <a:off x="569914"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8152794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ftr="0" dt="0"/>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7F7F7F"/>
          </a:solidFill>
          <a:latin typeface="+mj-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2pPr>
      <a:lvl3pPr marL="11430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4pPr>
      <a:lvl5pPr marL="20574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hyperlink" Target="https://www.cnn.com/2022/08/31/us/abortion-access-restrictions-bans-us/index.html" TargetMode="Externa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static1.squarespace.com/static/637d4cec8d2cf97e81431a25/t/6508a53c710fea5003ba7862/1695065407170/Defining+Feminist+Foreign+Policy-final1.pdf"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hyperlink" Target="file:///C:/Users/Parents/Documents/s%20biggest%20issues%20aren"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 y="-25403"/>
            <a:ext cx="9234642" cy="6883403"/>
          </a:xfrm>
          <a:prstGeom prst="rect">
            <a:avLst/>
          </a:prstGeom>
          <a:solidFill>
            <a:srgbClr val="315E9F"/>
          </a:solidFill>
          <a:ln>
            <a:noFill/>
          </a:ln>
        </p:spPr>
        <p:txBody>
          <a:bodyPr anchor="b"/>
          <a:lstStyle>
            <a:lvl1pPr algn="ctr" rtl="0" eaLnBrk="0" fontAlgn="base" hangingPunct="0">
              <a:lnSpc>
                <a:spcPct val="100000"/>
              </a:lnSpc>
              <a:spcBef>
                <a:spcPct val="0"/>
              </a:spcBef>
              <a:spcAft>
                <a:spcPct val="0"/>
              </a:spcAft>
              <a:defRPr sz="80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eaLnBrk="1" hangingPunct="1">
              <a:defRPr/>
            </a:pPr>
            <a:endParaRPr lang="en-US" altLang="en-US" sz="3500" b="1" dirty="0">
              <a:solidFill>
                <a:srgbClr val="00B0F0"/>
              </a:solidFill>
              <a:effectLst/>
            </a:endParaRPr>
          </a:p>
          <a:p>
            <a:pPr eaLnBrk="1" hangingPunct="1">
              <a:defRPr/>
            </a:pPr>
            <a:endParaRPr lang="en-US" altLang="en-US" sz="3500" b="1" dirty="0">
              <a:solidFill>
                <a:srgbClr val="00B0F0"/>
              </a:solidFill>
              <a:effectLst/>
            </a:endParaRPr>
          </a:p>
          <a:p>
            <a:pPr eaLnBrk="1" hangingPunct="1">
              <a:defRPr/>
            </a:pPr>
            <a:endParaRPr lang="en-US" altLang="en-US" sz="2800" dirty="0">
              <a:solidFill>
                <a:srgbClr val="00B0F0"/>
              </a:solidFill>
              <a:effectLst/>
            </a:endParaRPr>
          </a:p>
        </p:txBody>
      </p:sp>
      <p:sp>
        <p:nvSpPr>
          <p:cNvPr id="2" name="TextBox 1"/>
          <p:cNvSpPr txBox="1"/>
          <p:nvPr/>
        </p:nvSpPr>
        <p:spPr>
          <a:xfrm>
            <a:off x="31898" y="228600"/>
            <a:ext cx="9198428" cy="6540252"/>
          </a:xfrm>
          <a:prstGeom prst="rect">
            <a:avLst/>
          </a:prstGeom>
          <a:noFill/>
        </p:spPr>
        <p:txBody>
          <a:bodyPr wrap="square" rtlCol="0">
            <a:spAutoFit/>
          </a:bodyPr>
          <a:lstStyle/>
          <a:p>
            <a:pPr algn="ctr">
              <a:defRPr/>
            </a:pPr>
            <a:r>
              <a:rPr lang="en-US" altLang="en-US" sz="4800" b="1" i="1" dirty="0">
                <a:solidFill>
                  <a:prstClr val="white"/>
                </a:solidFill>
              </a:rPr>
              <a:t>U.S. Feminist Foreign Policy: Update and Significance</a:t>
            </a:r>
            <a:endParaRPr lang="en-US" altLang="ko-KR" sz="4800" b="1" i="1" dirty="0">
              <a:solidFill>
                <a:prstClr val="white"/>
              </a:solidFill>
              <a:ea typeface="Batang" pitchFamily="18" charset="-127"/>
            </a:endParaRPr>
          </a:p>
          <a:p>
            <a:pPr algn="ctr">
              <a:defRPr/>
            </a:pPr>
            <a:endParaRPr lang="en-US" altLang="ko-KR" sz="2400" b="1" dirty="0">
              <a:solidFill>
                <a:prstClr val="white"/>
              </a:solidFill>
              <a:ea typeface="Batang" pitchFamily="18" charset="-127"/>
            </a:endParaRPr>
          </a:p>
          <a:p>
            <a:pPr lvl="0" algn="ctr">
              <a:defRPr/>
            </a:pPr>
            <a:endParaRPr lang="en-US" altLang="ko-KR" sz="1100" b="1" dirty="0">
              <a:solidFill>
                <a:prstClr val="white"/>
              </a:solidFill>
              <a:ea typeface="Batang" pitchFamily="18" charset="-127"/>
            </a:endParaRPr>
          </a:p>
          <a:p>
            <a:pPr algn="ctr">
              <a:defRPr/>
            </a:pPr>
            <a:endParaRPr lang="en-US" altLang="ko-KR" sz="800" b="1" dirty="0">
              <a:solidFill>
                <a:prstClr val="white"/>
              </a:solidFill>
              <a:ea typeface="Batang" pitchFamily="18" charset="-127"/>
            </a:endParaRPr>
          </a:p>
          <a:p>
            <a:pPr algn="ctr">
              <a:defRPr/>
            </a:pPr>
            <a:endParaRPr lang="en-US" altLang="ko-KR" sz="800" b="1" dirty="0">
              <a:solidFill>
                <a:prstClr val="white"/>
              </a:solidFill>
              <a:ea typeface="Batang" pitchFamily="18" charset="-127"/>
            </a:endParaRPr>
          </a:p>
          <a:p>
            <a:pPr algn="ctr">
              <a:defRPr/>
            </a:pPr>
            <a:endParaRPr lang="en-US" altLang="ko-KR" sz="800" b="1" dirty="0">
              <a:solidFill>
                <a:prstClr val="white"/>
              </a:solidFill>
              <a:ea typeface="Batang" pitchFamily="18" charset="-127"/>
            </a:endParaRPr>
          </a:p>
          <a:p>
            <a:pPr algn="ctr">
              <a:defRPr/>
            </a:pPr>
            <a:endParaRPr lang="en-US" altLang="ko-KR" sz="800" b="1" dirty="0">
              <a:solidFill>
                <a:prstClr val="white"/>
              </a:solidFill>
              <a:ea typeface="Batang" pitchFamily="18" charset="-127"/>
            </a:endParaRPr>
          </a:p>
          <a:p>
            <a:pPr algn="ctr">
              <a:defRPr/>
            </a:pPr>
            <a:endParaRPr lang="en-US" altLang="ko-KR" sz="800" b="1" dirty="0">
              <a:solidFill>
                <a:prstClr val="white"/>
              </a:solidFill>
              <a:ea typeface="Batang" pitchFamily="18" charset="-127"/>
            </a:endParaRPr>
          </a:p>
          <a:p>
            <a:pPr algn="ctr">
              <a:defRPr/>
            </a:pPr>
            <a:endParaRPr lang="en-US" altLang="ko-KR" sz="800" b="1" dirty="0">
              <a:solidFill>
                <a:prstClr val="white"/>
              </a:solidFill>
              <a:ea typeface="Batang" pitchFamily="18" charset="-127"/>
            </a:endParaRPr>
          </a:p>
          <a:p>
            <a:pPr algn="ctr">
              <a:defRPr/>
            </a:pPr>
            <a:endParaRPr lang="en-US" altLang="ko-KR" sz="800" b="1" dirty="0">
              <a:solidFill>
                <a:prstClr val="white"/>
              </a:solidFill>
              <a:ea typeface="Batang" pitchFamily="18" charset="-127"/>
            </a:endParaRPr>
          </a:p>
          <a:p>
            <a:pPr algn="ctr">
              <a:defRPr/>
            </a:pPr>
            <a:endParaRPr lang="en-US" altLang="ko-KR" sz="800" b="1" dirty="0">
              <a:solidFill>
                <a:prstClr val="white"/>
              </a:solidFill>
              <a:ea typeface="Batang" pitchFamily="18" charset="-127"/>
            </a:endParaRPr>
          </a:p>
          <a:p>
            <a:pPr algn="ctr">
              <a:defRPr/>
            </a:pPr>
            <a:endParaRPr lang="en-US" altLang="ko-KR" sz="800" b="1" dirty="0">
              <a:solidFill>
                <a:prstClr val="white"/>
              </a:solidFill>
              <a:ea typeface="Batang" pitchFamily="18" charset="-127"/>
            </a:endParaRPr>
          </a:p>
          <a:p>
            <a:pPr algn="ctr">
              <a:defRPr/>
            </a:pPr>
            <a:endParaRPr lang="en-US" altLang="ko-KR" sz="800" b="1" dirty="0">
              <a:solidFill>
                <a:prstClr val="white"/>
              </a:solidFill>
              <a:ea typeface="Batang" pitchFamily="18" charset="-127"/>
            </a:endParaRPr>
          </a:p>
          <a:p>
            <a:pPr algn="ctr">
              <a:defRPr/>
            </a:pPr>
            <a:endParaRPr lang="en-US" altLang="ko-KR" sz="800" b="1" dirty="0">
              <a:solidFill>
                <a:prstClr val="white"/>
              </a:solidFill>
              <a:ea typeface="Batang" pitchFamily="18" charset="-127"/>
            </a:endParaRPr>
          </a:p>
          <a:p>
            <a:pPr algn="ctr">
              <a:defRPr/>
            </a:pPr>
            <a:endParaRPr lang="en-US" altLang="ko-KR" sz="800" b="1" dirty="0">
              <a:solidFill>
                <a:prstClr val="white"/>
              </a:solidFill>
              <a:ea typeface="Batang" pitchFamily="18" charset="-127"/>
            </a:endParaRPr>
          </a:p>
          <a:p>
            <a:pPr algn="ctr">
              <a:defRPr/>
            </a:pPr>
            <a:endParaRPr lang="en-US" altLang="ko-KR" sz="800" b="1" dirty="0">
              <a:solidFill>
                <a:prstClr val="white"/>
              </a:solidFill>
              <a:ea typeface="Batang" pitchFamily="18" charset="-127"/>
            </a:endParaRPr>
          </a:p>
          <a:p>
            <a:pPr algn="ctr">
              <a:defRPr/>
            </a:pPr>
            <a:endParaRPr lang="en-US" altLang="ko-KR" sz="800" b="1" dirty="0">
              <a:solidFill>
                <a:prstClr val="white"/>
              </a:solidFill>
              <a:ea typeface="Batang" pitchFamily="18" charset="-127"/>
            </a:endParaRPr>
          </a:p>
          <a:p>
            <a:pPr algn="ctr">
              <a:defRPr/>
            </a:pPr>
            <a:endParaRPr lang="en-US" altLang="ko-KR" sz="800" b="1" dirty="0">
              <a:solidFill>
                <a:prstClr val="white"/>
              </a:solidFill>
              <a:ea typeface="Batang" pitchFamily="18" charset="-127"/>
            </a:endParaRPr>
          </a:p>
          <a:p>
            <a:pPr algn="ctr">
              <a:defRPr/>
            </a:pPr>
            <a:endParaRPr lang="en-US" altLang="ko-KR" sz="800" b="1" dirty="0">
              <a:solidFill>
                <a:prstClr val="white"/>
              </a:solidFill>
              <a:ea typeface="Batang" pitchFamily="18" charset="-127"/>
            </a:endParaRPr>
          </a:p>
          <a:p>
            <a:pPr algn="ctr">
              <a:defRPr/>
            </a:pPr>
            <a:endParaRPr lang="en-US" altLang="ko-KR" sz="2400" b="1" dirty="0">
              <a:solidFill>
                <a:prstClr val="white"/>
              </a:solidFill>
              <a:ea typeface="Batang" pitchFamily="18" charset="-127"/>
            </a:endParaRPr>
          </a:p>
          <a:p>
            <a:pPr algn="ctr">
              <a:defRPr/>
            </a:pPr>
            <a:endParaRPr lang="en-US" altLang="ko-KR" sz="1400" b="1" dirty="0">
              <a:solidFill>
                <a:prstClr val="white"/>
              </a:solidFill>
              <a:ea typeface="Batang" pitchFamily="18" charset="-127"/>
            </a:endParaRPr>
          </a:p>
          <a:p>
            <a:pPr algn="ctr">
              <a:defRPr/>
            </a:pPr>
            <a:r>
              <a:rPr lang="en-US" altLang="ko-KR" sz="2400" b="1" dirty="0">
                <a:solidFill>
                  <a:prstClr val="white"/>
                </a:solidFill>
                <a:ea typeface="Batang" pitchFamily="18" charset="-127"/>
              </a:rPr>
              <a:t>US Women’s Caucus</a:t>
            </a:r>
            <a:endParaRPr lang="en-US" altLang="en-US" sz="2400" b="1" dirty="0">
              <a:solidFill>
                <a:prstClr val="white"/>
              </a:solidFill>
            </a:endParaRPr>
          </a:p>
          <a:p>
            <a:pPr algn="ctr">
              <a:defRPr/>
            </a:pPr>
            <a:endParaRPr lang="en-US" altLang="ko-KR" sz="800" b="1" dirty="0">
              <a:solidFill>
                <a:prstClr val="white"/>
              </a:solidFill>
              <a:ea typeface="Batang" pitchFamily="18" charset="-127"/>
            </a:endParaRPr>
          </a:p>
          <a:p>
            <a:pPr algn="ctr">
              <a:defRPr/>
            </a:pPr>
            <a:r>
              <a:rPr lang="en-US" altLang="ko-KR" sz="2000" b="1" dirty="0">
                <a:solidFill>
                  <a:prstClr val="white"/>
                </a:solidFill>
                <a:ea typeface="Batang" pitchFamily="18" charset="-127"/>
              </a:rPr>
              <a:t>Dec. 13, 2023</a:t>
            </a:r>
          </a:p>
          <a:p>
            <a:pPr algn="ctr">
              <a:defRPr/>
            </a:pPr>
            <a:r>
              <a:rPr lang="en-US" altLang="ko-KR" sz="2000" b="1" dirty="0">
                <a:solidFill>
                  <a:prstClr val="white"/>
                </a:solidFill>
                <a:ea typeface="Batang" pitchFamily="18" charset="-127"/>
              </a:rPr>
              <a:t>Sung </a:t>
            </a:r>
            <a:r>
              <a:rPr lang="en-US" altLang="ko-KR" sz="2000" b="1" dirty="0" err="1">
                <a:solidFill>
                  <a:prstClr val="white"/>
                </a:solidFill>
                <a:ea typeface="Batang" pitchFamily="18" charset="-127"/>
              </a:rPr>
              <a:t>Sohn</a:t>
            </a:r>
            <a:r>
              <a:rPr lang="en-US" altLang="ko-KR" sz="2000" b="1" dirty="0">
                <a:solidFill>
                  <a:prstClr val="white"/>
                </a:solidFill>
                <a:ea typeface="Batang" pitchFamily="18" charset="-127"/>
              </a:rPr>
              <a:t>, M.Ed. </a:t>
            </a:r>
          </a:p>
          <a:p>
            <a:pPr algn="ctr">
              <a:defRPr/>
            </a:pPr>
            <a:r>
              <a:rPr lang="en-US" altLang="ko-KR" sz="2000" b="1" dirty="0">
                <a:solidFill>
                  <a:prstClr val="white"/>
                </a:solidFill>
                <a:ea typeface="Batang" pitchFamily="18" charset="-127"/>
              </a:rPr>
              <a:t>Co-founder &amp; Executive Director, ESJF</a:t>
            </a:r>
          </a:p>
          <a:p>
            <a:pPr algn="ctr">
              <a:defRPr/>
            </a:pPr>
            <a:r>
              <a:rPr lang="en-US" altLang="ko-KR" sz="2000" b="1" dirty="0">
                <a:solidFill>
                  <a:prstClr val="white"/>
                </a:solidFill>
                <a:ea typeface="Batang" pitchFamily="18" charset="-127"/>
              </a:rPr>
              <a:t>Feminist Foreign Policy Director, USWC</a:t>
            </a:r>
          </a:p>
        </p:txBody>
      </p:sp>
      <p:pic>
        <p:nvPicPr>
          <p:cNvPr id="1027" name="Picture 3" descr="C:\Users\Parents\Desktop\ESJF\ESJF logo\2018 logo\logo_B (1) - Copy.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04" t="12148" r="30991" b="47046"/>
          <a:stretch/>
        </p:blipFill>
        <p:spPr bwMode="auto">
          <a:xfrm>
            <a:off x="8031803" y="5736634"/>
            <a:ext cx="1112197" cy="101639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19BDF90E-FDE9-4F4C-9EE0-6C7CEB77191B}" type="slidenum">
              <a:rPr lang="en-US" altLang="en-US" smtClean="0"/>
              <a:pPr>
                <a:defRPr/>
              </a:pPr>
              <a:t>1</a:t>
            </a:fld>
            <a:endParaRPr lang="en-US" altLang="en-US"/>
          </a:p>
        </p:txBody>
      </p:sp>
      <p:pic>
        <p:nvPicPr>
          <p:cNvPr id="4098" name="Picture 2" descr="C:\Users\Parents\Desktop\photos-2023\statues\SF\20171017_135123,Kevin Lu Hands.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437" b="17577"/>
          <a:stretch/>
        </p:blipFill>
        <p:spPr bwMode="auto">
          <a:xfrm>
            <a:off x="2006032" y="2209800"/>
            <a:ext cx="5222580" cy="220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795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54578" y="31712"/>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57200" y="253079"/>
            <a:ext cx="8229600" cy="8382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U.S. FFP </a:t>
            </a:r>
            <a:endParaRPr lang="en-US" b="1" dirty="0">
              <a:solidFill>
                <a:srgbClr val="002060"/>
              </a:solidFill>
              <a:effectLst/>
              <a:ea typeface="Batang" pitchFamily="18" charset="-127"/>
            </a:endParaRPr>
          </a:p>
        </p:txBody>
      </p:sp>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10</a:t>
            </a:fld>
            <a:endParaRPr lang="en-US" altLang="en-US"/>
          </a:p>
        </p:txBody>
      </p:sp>
      <p:sp>
        <p:nvSpPr>
          <p:cNvPr id="8" name="Rectangle 7"/>
          <p:cNvSpPr/>
          <p:nvPr/>
        </p:nvSpPr>
        <p:spPr>
          <a:xfrm>
            <a:off x="533400" y="1454494"/>
            <a:ext cx="8340333" cy="5016758"/>
          </a:xfrm>
          <a:prstGeom prst="rect">
            <a:avLst/>
          </a:prstGeom>
        </p:spPr>
        <p:txBody>
          <a:bodyPr wrap="square">
            <a:spAutoFit/>
          </a:bodyPr>
          <a:lstStyle/>
          <a:p>
            <a:r>
              <a:rPr lang="en-US" altLang="ko-KR" sz="3200" dirty="0">
                <a:solidFill>
                  <a:prstClr val="black">
                    <a:lumMod val="65000"/>
                    <a:lumOff val="35000"/>
                  </a:prstClr>
                </a:solidFill>
                <a:latin typeface="Century Gothic"/>
              </a:rPr>
              <a:t>1. </a:t>
            </a:r>
            <a:r>
              <a:rPr lang="en-US" altLang="ko-KR" sz="3200" dirty="0">
                <a:solidFill>
                  <a:schemeClr val="tx1">
                    <a:lumMod val="65000"/>
                    <a:lumOff val="35000"/>
                  </a:schemeClr>
                </a:solidFill>
                <a:latin typeface="+mj-lt"/>
              </a:rPr>
              <a:t>The U.S. has yet to adopt a feminist foreign policy</a:t>
            </a:r>
          </a:p>
          <a:p>
            <a:endParaRPr lang="en-US" altLang="ko-KR" sz="3200" b="1" dirty="0">
              <a:solidFill>
                <a:schemeClr val="tx1">
                  <a:lumMod val="65000"/>
                  <a:lumOff val="35000"/>
                </a:schemeClr>
              </a:solidFill>
              <a:latin typeface="+mj-lt"/>
            </a:endParaRPr>
          </a:p>
          <a:p>
            <a:r>
              <a:rPr lang="en-US" altLang="ko-KR" sz="3200" dirty="0">
                <a:solidFill>
                  <a:schemeClr val="tx1">
                    <a:lumMod val="65000"/>
                    <a:lumOff val="35000"/>
                  </a:schemeClr>
                </a:solidFill>
                <a:latin typeface="+mj-lt"/>
              </a:rPr>
              <a:t>2.</a:t>
            </a:r>
            <a:r>
              <a:rPr lang="en-US" altLang="ko-KR" sz="3200" b="1" dirty="0">
                <a:solidFill>
                  <a:schemeClr val="tx1">
                    <a:lumMod val="65000"/>
                    <a:lumOff val="35000"/>
                  </a:schemeClr>
                </a:solidFill>
                <a:latin typeface="+mj-lt"/>
              </a:rPr>
              <a:t> Military force </a:t>
            </a:r>
            <a:r>
              <a:rPr lang="en-US" altLang="ko-KR" sz="3200" dirty="0">
                <a:solidFill>
                  <a:schemeClr val="tx1">
                    <a:lumMod val="65000"/>
                    <a:lumOff val="35000"/>
                  </a:schemeClr>
                </a:solidFill>
                <a:latin typeface="+mj-lt"/>
              </a:rPr>
              <a:t>is one of the primary global tools used in U.S. foreign policy to maintain “security” </a:t>
            </a:r>
          </a:p>
          <a:p>
            <a:endParaRPr lang="en-US" altLang="ko-KR" sz="3200" dirty="0">
              <a:solidFill>
                <a:schemeClr val="tx1">
                  <a:lumMod val="65000"/>
                  <a:lumOff val="35000"/>
                </a:schemeClr>
              </a:solidFill>
              <a:latin typeface="+mj-lt"/>
            </a:endParaRPr>
          </a:p>
          <a:p>
            <a:r>
              <a:rPr lang="en-US" altLang="ko-KR" sz="3200" dirty="0">
                <a:solidFill>
                  <a:schemeClr val="tx1">
                    <a:lumMod val="65000"/>
                    <a:lumOff val="35000"/>
                  </a:schemeClr>
                </a:solidFill>
                <a:latin typeface="+mj-lt"/>
              </a:rPr>
              <a:t>3. Though the term “foreign” is used, U.S. foreign policy closely correlates to its domestic policy </a:t>
            </a:r>
          </a:p>
        </p:txBody>
      </p:sp>
    </p:spTree>
    <p:extLst>
      <p:ext uri="{BB962C8B-B14F-4D97-AF65-F5344CB8AC3E}">
        <p14:creationId xmlns:p14="http://schemas.microsoft.com/office/powerpoint/2010/main" val="4053079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69351" y="21773"/>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57200" y="381000"/>
            <a:ext cx="8229600" cy="9144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U.S. FFP </a:t>
            </a:r>
            <a:endParaRPr lang="en-US" b="1" dirty="0">
              <a:solidFill>
                <a:srgbClr val="002060"/>
              </a:solidFill>
              <a:effectLst/>
              <a:ea typeface="Batang" pitchFamily="18" charset="-127"/>
            </a:endParaRPr>
          </a:p>
        </p:txBody>
      </p:sp>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11</a:t>
            </a:fld>
            <a:endParaRPr lang="en-US" altLang="en-US"/>
          </a:p>
        </p:txBody>
      </p:sp>
      <p:sp>
        <p:nvSpPr>
          <p:cNvPr id="2" name="Rectangle 1"/>
          <p:cNvSpPr/>
          <p:nvPr/>
        </p:nvSpPr>
        <p:spPr>
          <a:xfrm>
            <a:off x="419101" y="1600200"/>
            <a:ext cx="8305800" cy="2873287"/>
          </a:xfrm>
          <a:prstGeom prst="rect">
            <a:avLst/>
          </a:prstGeom>
        </p:spPr>
        <p:txBody>
          <a:bodyPr wrap="square">
            <a:spAutoFit/>
          </a:bodyPr>
          <a:lstStyle/>
          <a:p>
            <a:pPr>
              <a:lnSpc>
                <a:spcPct val="115000"/>
              </a:lnSpc>
            </a:pPr>
            <a:r>
              <a:rPr lang="en-US" sz="3200" dirty="0">
                <a:solidFill>
                  <a:schemeClr val="tx1">
                    <a:lumMod val="65000"/>
                    <a:lumOff val="35000"/>
                  </a:schemeClr>
                </a:solidFill>
                <a:latin typeface="+mj-lt"/>
                <a:ea typeface="Malgun Gothic"/>
                <a:cs typeface="Times New Roman"/>
              </a:rPr>
              <a:t>Civil society’s advocacy </a:t>
            </a:r>
          </a:p>
          <a:p>
            <a:pPr>
              <a:lnSpc>
                <a:spcPct val="115000"/>
              </a:lnSpc>
            </a:pPr>
            <a:r>
              <a:rPr lang="en-US" sz="3200" dirty="0">
                <a:solidFill>
                  <a:schemeClr val="tx1">
                    <a:lumMod val="65000"/>
                    <a:lumOff val="35000"/>
                  </a:schemeClr>
                </a:solidFill>
                <a:latin typeface="+mj-lt"/>
                <a:ea typeface="Malgun Gothic"/>
                <a:cs typeface="Times New Roman"/>
              </a:rPr>
              <a:t> </a:t>
            </a:r>
          </a:p>
          <a:p>
            <a:pPr marL="914400" lvl="1" indent="-457200">
              <a:lnSpc>
                <a:spcPct val="115000"/>
              </a:lnSpc>
              <a:buFont typeface="Arial" pitchFamily="34" charset="0"/>
              <a:buChar char="•"/>
            </a:pPr>
            <a:r>
              <a:rPr lang="en-US" sz="3200" dirty="0">
                <a:solidFill>
                  <a:schemeClr val="tx1">
                    <a:lumMod val="65000"/>
                    <a:lumOff val="35000"/>
                  </a:schemeClr>
                </a:solidFill>
                <a:latin typeface="+mj-lt"/>
                <a:ea typeface="Malgun Gothic"/>
                <a:cs typeface="Times New Roman"/>
              </a:rPr>
              <a:t>Leading U.S. FFP organizations </a:t>
            </a:r>
          </a:p>
          <a:p>
            <a:pPr marL="914400" lvl="1" indent="-457200">
              <a:lnSpc>
                <a:spcPct val="115000"/>
              </a:lnSpc>
              <a:buFont typeface="Arial" pitchFamily="34" charset="0"/>
              <a:buChar char="•"/>
            </a:pPr>
            <a:r>
              <a:rPr lang="en-US" sz="3200" dirty="0">
                <a:solidFill>
                  <a:schemeClr val="tx1">
                    <a:lumMod val="65000"/>
                    <a:lumOff val="35000"/>
                  </a:schemeClr>
                </a:solidFill>
                <a:latin typeface="+mj-lt"/>
                <a:ea typeface="Malgun Gothic"/>
                <a:cs typeface="Times New Roman"/>
              </a:rPr>
              <a:t>Timelines on critical efforts</a:t>
            </a:r>
          </a:p>
          <a:p>
            <a:pPr marL="914400" lvl="1" indent="-457200">
              <a:lnSpc>
                <a:spcPct val="115000"/>
              </a:lnSpc>
              <a:buFont typeface="Arial" pitchFamily="34" charset="0"/>
              <a:buChar char="•"/>
            </a:pPr>
            <a:r>
              <a:rPr lang="en-US" sz="3200" dirty="0">
                <a:solidFill>
                  <a:schemeClr val="tx1">
                    <a:lumMod val="65000"/>
                    <a:lumOff val="35000"/>
                  </a:schemeClr>
                </a:solidFill>
                <a:latin typeface="+mj-lt"/>
                <a:ea typeface="Malgun Gothic"/>
                <a:cs typeface="Times New Roman"/>
              </a:rPr>
              <a:t>Definitions</a:t>
            </a:r>
            <a:endParaRPr lang="en-US" sz="3200" dirty="0">
              <a:solidFill>
                <a:schemeClr val="tx1">
                  <a:lumMod val="65000"/>
                  <a:lumOff val="35000"/>
                </a:schemeClr>
              </a:solidFill>
              <a:effectLst/>
              <a:latin typeface="+mj-lt"/>
              <a:ea typeface="Malgun Gothic"/>
              <a:cs typeface="Times New Roman"/>
            </a:endParaRPr>
          </a:p>
        </p:txBody>
      </p:sp>
    </p:spTree>
    <p:extLst>
      <p:ext uri="{BB962C8B-B14F-4D97-AF65-F5344CB8AC3E}">
        <p14:creationId xmlns:p14="http://schemas.microsoft.com/office/powerpoint/2010/main" val="2211511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69351" y="21773"/>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57200" y="381000"/>
            <a:ext cx="8229600" cy="9144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U.S. FFP Orgs </a:t>
            </a:r>
            <a:endParaRPr lang="en-US" b="1" dirty="0">
              <a:solidFill>
                <a:srgbClr val="002060"/>
              </a:solidFill>
              <a:effectLst/>
              <a:ea typeface="Batang" pitchFamily="18" charset="-127"/>
            </a:endParaRPr>
          </a:p>
        </p:txBody>
      </p:sp>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12</a:t>
            </a:fld>
            <a:endParaRPr lang="en-US" altLang="en-US"/>
          </a:p>
        </p:txBody>
      </p:sp>
      <p:sp>
        <p:nvSpPr>
          <p:cNvPr id="2" name="Rectangle 1"/>
          <p:cNvSpPr/>
          <p:nvPr/>
        </p:nvSpPr>
        <p:spPr>
          <a:xfrm>
            <a:off x="495300" y="1656367"/>
            <a:ext cx="8153400" cy="3539430"/>
          </a:xfrm>
          <a:prstGeom prst="rect">
            <a:avLst/>
          </a:prstGeom>
        </p:spPr>
        <p:txBody>
          <a:bodyPr wrap="square">
            <a:spAutoFit/>
          </a:bodyPr>
          <a:lstStyle/>
          <a:p>
            <a:pPr marL="457200" lvl="0" indent="-457200">
              <a:spcBef>
                <a:spcPts val="0"/>
              </a:spcBef>
              <a:spcAft>
                <a:spcPts val="0"/>
              </a:spcAft>
              <a:buFont typeface="Arial" pitchFamily="34" charset="0"/>
              <a:buChar char="•"/>
            </a:pPr>
            <a:r>
              <a:rPr lang="en-US" sz="3200" dirty="0">
                <a:solidFill>
                  <a:schemeClr val="tx1">
                    <a:lumMod val="65000"/>
                    <a:lumOff val="35000"/>
                  </a:schemeClr>
                </a:solidFill>
                <a:latin typeface="+mj-lt"/>
              </a:rPr>
              <a:t>Feminist Foreign Policy Collaborative</a:t>
            </a:r>
          </a:p>
          <a:p>
            <a:pPr lvl="0">
              <a:spcBef>
                <a:spcPts val="0"/>
              </a:spcBef>
              <a:spcAft>
                <a:spcPts val="0"/>
              </a:spcAft>
            </a:pPr>
            <a:r>
              <a:rPr lang="en-US" sz="3200" dirty="0">
                <a:solidFill>
                  <a:schemeClr val="tx1">
                    <a:lumMod val="65000"/>
                    <a:lumOff val="35000"/>
                  </a:schemeClr>
                </a:solidFill>
                <a:latin typeface="+mj-lt"/>
              </a:rPr>
              <a:t> </a:t>
            </a:r>
          </a:p>
          <a:p>
            <a:pPr marL="457200" lvl="0" indent="-457200">
              <a:spcBef>
                <a:spcPts val="0"/>
              </a:spcBef>
              <a:spcAft>
                <a:spcPts val="0"/>
              </a:spcAft>
              <a:buFont typeface="Arial" pitchFamily="34" charset="0"/>
              <a:buChar char="•"/>
            </a:pPr>
            <a:r>
              <a:rPr lang="en-US" sz="3200" dirty="0">
                <a:solidFill>
                  <a:schemeClr val="tx1">
                    <a:lumMod val="65000"/>
                    <a:lumOff val="35000"/>
                  </a:schemeClr>
                </a:solidFill>
                <a:latin typeface="+mj-lt"/>
                <a:cs typeface="Calibri"/>
              </a:rPr>
              <a:t>The Coalition for a Feminist Foreign Policy in the United States</a:t>
            </a:r>
          </a:p>
          <a:p>
            <a:pPr lvl="0">
              <a:spcBef>
                <a:spcPts val="0"/>
              </a:spcBef>
              <a:spcAft>
                <a:spcPts val="0"/>
              </a:spcAft>
            </a:pPr>
            <a:endParaRPr lang="en-US" sz="3200" dirty="0">
              <a:solidFill>
                <a:schemeClr val="tx1">
                  <a:lumMod val="65000"/>
                  <a:lumOff val="35000"/>
                </a:schemeClr>
              </a:solidFill>
              <a:latin typeface="+mj-lt"/>
              <a:cs typeface="Calibri"/>
            </a:endParaRPr>
          </a:p>
          <a:p>
            <a:pPr marL="457200" lvl="0" indent="-457200">
              <a:spcBef>
                <a:spcPts val="0"/>
              </a:spcBef>
              <a:spcAft>
                <a:spcPts val="0"/>
              </a:spcAft>
              <a:buFont typeface="Arial" pitchFamily="34" charset="0"/>
              <a:buChar char="•"/>
            </a:pPr>
            <a:r>
              <a:rPr lang="en-US" sz="3200" dirty="0">
                <a:solidFill>
                  <a:schemeClr val="tx1">
                    <a:lumMod val="65000"/>
                    <a:lumOff val="35000"/>
                  </a:schemeClr>
                </a:solidFill>
                <a:latin typeface="+mj-lt"/>
                <a:ea typeface="Malgun Gothic"/>
                <a:cs typeface="Times New Roman"/>
              </a:rPr>
              <a:t>The International Center for Research on Women (ICRW)</a:t>
            </a:r>
            <a:endParaRPr lang="en-US" sz="3200" dirty="0">
              <a:solidFill>
                <a:schemeClr val="tx1">
                  <a:lumMod val="65000"/>
                  <a:lumOff val="35000"/>
                </a:schemeClr>
              </a:solidFill>
              <a:latin typeface="+mj-lt"/>
            </a:endParaRPr>
          </a:p>
        </p:txBody>
      </p:sp>
    </p:spTree>
    <p:extLst>
      <p:ext uri="{BB962C8B-B14F-4D97-AF65-F5344CB8AC3E}">
        <p14:creationId xmlns:p14="http://schemas.microsoft.com/office/powerpoint/2010/main" val="3929797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69351" y="21773"/>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78968" y="136168"/>
            <a:ext cx="8229600" cy="1464032"/>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U.S. FFP Timelines </a:t>
            </a:r>
          </a:p>
          <a:p>
            <a:pPr>
              <a:lnSpc>
                <a:spcPct val="100000"/>
              </a:lnSpc>
              <a:defRPr/>
            </a:pPr>
            <a:r>
              <a:rPr lang="en-US" altLang="ko-KR" sz="3200" b="1" dirty="0">
                <a:solidFill>
                  <a:srgbClr val="002060"/>
                </a:solidFill>
                <a:effectLst/>
                <a:ea typeface="Batang" pitchFamily="18" charset="-127"/>
              </a:rPr>
              <a:t>since 2019, 1 of 2 </a:t>
            </a:r>
            <a:endParaRPr lang="en-US" sz="3200" b="1" dirty="0">
              <a:solidFill>
                <a:srgbClr val="002060"/>
              </a:solidFill>
              <a:effectLst/>
              <a:ea typeface="Batang" pitchFamily="18" charset="-127"/>
            </a:endParaRPr>
          </a:p>
        </p:txBody>
      </p:sp>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13</a:t>
            </a:fld>
            <a:endParaRPr lang="en-US" altLang="en-US"/>
          </a:p>
        </p:txBody>
      </p:sp>
      <p:sp>
        <p:nvSpPr>
          <p:cNvPr id="2" name="Rectangle 1"/>
          <p:cNvSpPr/>
          <p:nvPr/>
        </p:nvSpPr>
        <p:spPr>
          <a:xfrm>
            <a:off x="381000" y="1752600"/>
            <a:ext cx="8327568" cy="4173450"/>
          </a:xfrm>
          <a:prstGeom prst="rect">
            <a:avLst/>
          </a:prstGeom>
        </p:spPr>
        <p:txBody>
          <a:bodyPr wrap="square">
            <a:spAutoFit/>
          </a:bodyPr>
          <a:lstStyle/>
          <a:p>
            <a:pPr>
              <a:spcAft>
                <a:spcPts val="0"/>
              </a:spcAft>
            </a:pPr>
            <a:r>
              <a:rPr lang="en-US" sz="2400" b="1" dirty="0">
                <a:latin typeface="+mj-lt"/>
              </a:rPr>
              <a:t>2019: </a:t>
            </a:r>
            <a:r>
              <a:rPr lang="en-US" sz="2400" b="1" dirty="0">
                <a:solidFill>
                  <a:srgbClr val="0070C0"/>
                </a:solidFill>
                <a:latin typeface="+mj-lt"/>
                <a:cs typeface="Calibri"/>
              </a:rPr>
              <a:t>Initial draft of a U.S. feminist foreign policy</a:t>
            </a:r>
            <a:endParaRPr lang="en-US" sz="2400" b="1" dirty="0">
              <a:latin typeface="+mj-lt"/>
            </a:endParaRPr>
          </a:p>
          <a:p>
            <a:pPr>
              <a:spcAft>
                <a:spcPts val="0"/>
              </a:spcAft>
            </a:pPr>
            <a:r>
              <a:rPr lang="en-US" sz="2400" b="1" dirty="0">
                <a:latin typeface="+mj-lt"/>
              </a:rPr>
              <a:t>2020: </a:t>
            </a:r>
            <a:r>
              <a:rPr lang="en-US" sz="2400" b="1" dirty="0">
                <a:solidFill>
                  <a:srgbClr val="0070C0"/>
                </a:solidFill>
                <a:latin typeface="+mj-lt"/>
                <a:cs typeface="Calibri"/>
              </a:rPr>
              <a:t>Toward a feminist foreign policy in the U.S</a:t>
            </a:r>
            <a:r>
              <a:rPr lang="en-US" sz="2400" dirty="0">
                <a:solidFill>
                  <a:srgbClr val="0070C0"/>
                </a:solidFill>
                <a:latin typeface="+mj-lt"/>
                <a:cs typeface="Calibri"/>
              </a:rPr>
              <a:t>. </a:t>
            </a:r>
            <a:endParaRPr lang="en-US" sz="2400" b="1" dirty="0">
              <a:latin typeface="+mj-lt"/>
              <a:cs typeface="Calibri"/>
            </a:endParaRPr>
          </a:p>
          <a:p>
            <a:pPr>
              <a:spcAft>
                <a:spcPts val="0"/>
              </a:spcAft>
            </a:pPr>
            <a:r>
              <a:rPr lang="en-US" sz="2400" b="1" dirty="0">
                <a:latin typeface="+mj-lt"/>
                <a:cs typeface="Calibri"/>
              </a:rPr>
              <a:t>2021:</a:t>
            </a:r>
            <a:r>
              <a:rPr lang="en-US" sz="2400" dirty="0">
                <a:latin typeface="+mj-lt"/>
                <a:cs typeface="Calibri"/>
              </a:rPr>
              <a:t> </a:t>
            </a:r>
            <a:endParaRPr lang="en-US" sz="2400" dirty="0">
              <a:latin typeface="+mj-lt"/>
            </a:endParaRPr>
          </a:p>
          <a:p>
            <a:pPr marL="342900" indent="-342900">
              <a:lnSpc>
                <a:spcPct val="115000"/>
              </a:lnSpc>
              <a:buFont typeface="Arial" pitchFamily="34" charset="0"/>
              <a:buChar char="•"/>
            </a:pPr>
            <a:r>
              <a:rPr lang="en-US" sz="2400" b="1" dirty="0">
                <a:solidFill>
                  <a:srgbClr val="0070C0"/>
                </a:solidFill>
                <a:latin typeface="+mj-lt"/>
                <a:ea typeface="Malgun Gothic"/>
                <a:cs typeface="Times New Roman"/>
              </a:rPr>
              <a:t>2021 Defining Feminist Foreign Policy</a:t>
            </a:r>
            <a:r>
              <a:rPr lang="en-US" sz="2400" b="1" dirty="0">
                <a:solidFill>
                  <a:srgbClr val="0070C0"/>
                </a:solidFill>
                <a:latin typeface="+mj-lt"/>
                <a:ea typeface="Malgun Gothic"/>
                <a:cs typeface="Calibri"/>
              </a:rPr>
              <a:t> </a:t>
            </a:r>
          </a:p>
          <a:p>
            <a:pPr marL="342900" indent="-342900">
              <a:lnSpc>
                <a:spcPct val="115000"/>
              </a:lnSpc>
              <a:buFont typeface="Arial" pitchFamily="34" charset="0"/>
              <a:buChar char="•"/>
            </a:pPr>
            <a:r>
              <a:rPr lang="en-US" sz="2400" dirty="0">
                <a:latin typeface="+mj-lt"/>
                <a:ea typeface="Malgun Gothic"/>
                <a:cs typeface="Calibri"/>
              </a:rPr>
              <a:t>Biden administration created a new </a:t>
            </a:r>
            <a:r>
              <a:rPr lang="en-US" sz="2400" b="1" dirty="0">
                <a:solidFill>
                  <a:srgbClr val="0070C0"/>
                </a:solidFill>
                <a:latin typeface="+mj-lt"/>
                <a:ea typeface="Malgun Gothic"/>
                <a:cs typeface="Calibri"/>
              </a:rPr>
              <a:t>White House Gender Policy Council &amp; National Strategy on Gender Equity and Equality</a:t>
            </a:r>
            <a:endParaRPr lang="en-US" sz="2400" b="1" dirty="0">
              <a:solidFill>
                <a:srgbClr val="000000"/>
              </a:solidFill>
              <a:latin typeface="+mj-lt"/>
              <a:ea typeface="Malgun Gothic"/>
              <a:cs typeface="Calibri"/>
            </a:endParaRPr>
          </a:p>
          <a:p>
            <a:pPr>
              <a:lnSpc>
                <a:spcPct val="115000"/>
              </a:lnSpc>
            </a:pPr>
            <a:r>
              <a:rPr lang="en-US" sz="2400" b="1" dirty="0">
                <a:solidFill>
                  <a:srgbClr val="000000"/>
                </a:solidFill>
                <a:latin typeface="+mj-lt"/>
                <a:ea typeface="Malgun Gothic"/>
                <a:cs typeface="Calibri"/>
              </a:rPr>
              <a:t>2022: </a:t>
            </a:r>
            <a:endParaRPr lang="en-US" sz="2400" dirty="0">
              <a:latin typeface="+mj-lt"/>
              <a:ea typeface="Malgun Gothic"/>
              <a:cs typeface="Times New Roman"/>
            </a:endParaRPr>
          </a:p>
          <a:p>
            <a:pPr>
              <a:lnSpc>
                <a:spcPct val="115000"/>
              </a:lnSpc>
            </a:pPr>
            <a:r>
              <a:rPr lang="en-US" sz="2400" b="1" dirty="0">
                <a:solidFill>
                  <a:srgbClr val="000000"/>
                </a:solidFill>
                <a:latin typeface="+mj-lt"/>
                <a:ea typeface="Malgun Gothic"/>
                <a:cs typeface="Calibri"/>
              </a:rPr>
              <a:t>January</a:t>
            </a:r>
            <a:r>
              <a:rPr lang="en-US" sz="2400" dirty="0">
                <a:solidFill>
                  <a:srgbClr val="000000"/>
                </a:solidFill>
                <a:latin typeface="+mj-lt"/>
                <a:ea typeface="Malgun Gothic"/>
                <a:cs typeface="Calibri"/>
              </a:rPr>
              <a:t>—Coalition submitted the </a:t>
            </a:r>
            <a:r>
              <a:rPr lang="en-US" sz="2400" b="1" dirty="0">
                <a:solidFill>
                  <a:srgbClr val="0070C0"/>
                </a:solidFill>
                <a:latin typeface="+mj-lt"/>
                <a:ea typeface="Malgun Gothic"/>
                <a:cs typeface="Calibri"/>
              </a:rPr>
              <a:t>2021 report card </a:t>
            </a:r>
            <a:r>
              <a:rPr lang="en-US" sz="2400" dirty="0">
                <a:solidFill>
                  <a:srgbClr val="000000"/>
                </a:solidFill>
                <a:latin typeface="+mj-lt"/>
                <a:ea typeface="Malgun Gothic"/>
                <a:cs typeface="Calibri"/>
              </a:rPr>
              <a:t>of the administration’s efforts</a:t>
            </a:r>
            <a:r>
              <a:rPr lang="en-US" sz="2400" b="1" dirty="0">
                <a:solidFill>
                  <a:srgbClr val="000000"/>
                </a:solidFill>
                <a:latin typeface="+mj-lt"/>
                <a:ea typeface="Malgun Gothic"/>
                <a:cs typeface="Calibri"/>
              </a:rPr>
              <a:t> </a:t>
            </a:r>
            <a:endParaRPr lang="en-US" sz="2400" dirty="0">
              <a:effectLst/>
              <a:latin typeface="+mj-lt"/>
              <a:ea typeface="Malgun Gothic"/>
              <a:cs typeface="Times New Roman"/>
            </a:endParaRPr>
          </a:p>
        </p:txBody>
      </p:sp>
    </p:spTree>
    <p:extLst>
      <p:ext uri="{BB962C8B-B14F-4D97-AF65-F5344CB8AC3E}">
        <p14:creationId xmlns:p14="http://schemas.microsoft.com/office/powerpoint/2010/main" val="2211511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91118" y="0"/>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14</a:t>
            </a:fld>
            <a:endParaRPr lang="en-US" altLang="en-US"/>
          </a:p>
        </p:txBody>
      </p:sp>
      <p:sp>
        <p:nvSpPr>
          <p:cNvPr id="7" name="Rectangle 6"/>
          <p:cNvSpPr/>
          <p:nvPr/>
        </p:nvSpPr>
        <p:spPr>
          <a:xfrm>
            <a:off x="453021" y="1365059"/>
            <a:ext cx="8327568" cy="5295296"/>
          </a:xfrm>
          <a:prstGeom prst="rect">
            <a:avLst/>
          </a:prstGeom>
        </p:spPr>
        <p:txBody>
          <a:bodyPr wrap="square">
            <a:spAutoFit/>
          </a:bodyPr>
          <a:lstStyle/>
          <a:p>
            <a:pPr>
              <a:lnSpc>
                <a:spcPct val="115000"/>
              </a:lnSpc>
            </a:pPr>
            <a:r>
              <a:rPr lang="en-US" sz="2400" b="1" dirty="0">
                <a:solidFill>
                  <a:srgbClr val="000000"/>
                </a:solidFill>
                <a:latin typeface="+mj-lt"/>
                <a:ea typeface="Malgun Gothic"/>
                <a:cs typeface="Calibri"/>
              </a:rPr>
              <a:t>2023</a:t>
            </a:r>
            <a:r>
              <a:rPr lang="en-US" sz="2400" dirty="0">
                <a:solidFill>
                  <a:srgbClr val="000000"/>
                </a:solidFill>
                <a:latin typeface="+mj-lt"/>
                <a:ea typeface="Malgun Gothic"/>
                <a:cs typeface="Calibri"/>
              </a:rPr>
              <a:t> </a:t>
            </a:r>
            <a:endParaRPr lang="en-US" sz="2400" dirty="0">
              <a:latin typeface="+mj-lt"/>
              <a:ea typeface="Malgun Gothic"/>
              <a:cs typeface="Times New Roman"/>
            </a:endParaRPr>
          </a:p>
          <a:p>
            <a:pPr>
              <a:lnSpc>
                <a:spcPct val="115000"/>
              </a:lnSpc>
            </a:pPr>
            <a:r>
              <a:rPr lang="en-US" b="1" u="sng" dirty="0">
                <a:solidFill>
                  <a:srgbClr val="002060"/>
                </a:solidFill>
                <a:latin typeface="+mj-lt"/>
                <a:ea typeface="Malgun Gothic"/>
                <a:cs typeface="Calibri"/>
              </a:rPr>
              <a:t>White House:</a:t>
            </a:r>
          </a:p>
          <a:p>
            <a:pPr>
              <a:lnSpc>
                <a:spcPct val="115000"/>
              </a:lnSpc>
            </a:pPr>
            <a:r>
              <a:rPr lang="en-US" b="1" dirty="0">
                <a:latin typeface="+mj-lt"/>
                <a:ea typeface="Malgun Gothic"/>
                <a:cs typeface="Calibri"/>
              </a:rPr>
              <a:t>January</a:t>
            </a:r>
            <a:r>
              <a:rPr lang="en-US" dirty="0">
                <a:latin typeface="+mj-lt"/>
                <a:ea typeface="Malgun Gothic"/>
                <a:cs typeface="Calibri"/>
              </a:rPr>
              <a:t>—Coalition submitted</a:t>
            </a:r>
            <a:r>
              <a:rPr lang="en-US" dirty="0">
                <a:solidFill>
                  <a:srgbClr val="000000"/>
                </a:solidFill>
                <a:latin typeface="+mj-lt"/>
                <a:ea typeface="Times New Roman"/>
                <a:cs typeface="Calibri"/>
              </a:rPr>
              <a:t> </a:t>
            </a:r>
            <a:r>
              <a:rPr lang="en-US" b="1" dirty="0">
                <a:solidFill>
                  <a:srgbClr val="0070C0"/>
                </a:solidFill>
                <a:latin typeface="+mj-lt"/>
                <a:ea typeface="Times New Roman"/>
                <a:cs typeface="Calibri"/>
              </a:rPr>
              <a:t>2022 midterm evaluation </a:t>
            </a:r>
            <a:r>
              <a:rPr lang="en-US" dirty="0">
                <a:solidFill>
                  <a:schemeClr val="tx1">
                    <a:lumMod val="65000"/>
                    <a:lumOff val="35000"/>
                  </a:schemeClr>
                </a:solidFill>
                <a:latin typeface="+mj-lt"/>
                <a:ea typeface="Times New Roman"/>
                <a:cs typeface="Calibri"/>
              </a:rPr>
              <a:t>(report card)</a:t>
            </a:r>
            <a:endParaRPr lang="en-US" dirty="0">
              <a:solidFill>
                <a:schemeClr val="tx1">
                  <a:lumMod val="65000"/>
                  <a:lumOff val="35000"/>
                </a:schemeClr>
              </a:solidFill>
              <a:latin typeface="+mj-lt"/>
              <a:ea typeface="Malgun Gothic"/>
              <a:cs typeface="Times New Roman"/>
            </a:endParaRPr>
          </a:p>
          <a:p>
            <a:pPr>
              <a:lnSpc>
                <a:spcPct val="115000"/>
              </a:lnSpc>
            </a:pPr>
            <a:r>
              <a:rPr lang="en-US" b="1" dirty="0">
                <a:solidFill>
                  <a:srgbClr val="000000"/>
                </a:solidFill>
                <a:latin typeface="+mj-lt"/>
                <a:ea typeface="Malgun Gothic"/>
                <a:cs typeface="Calibri"/>
              </a:rPr>
              <a:t>March</a:t>
            </a:r>
            <a:r>
              <a:rPr lang="en-US" dirty="0">
                <a:solidFill>
                  <a:srgbClr val="000000"/>
                </a:solidFill>
                <a:latin typeface="+mj-lt"/>
                <a:ea typeface="Malgun Gothic"/>
                <a:cs typeface="Calibri"/>
              </a:rPr>
              <a:t>—</a:t>
            </a:r>
            <a:r>
              <a:rPr lang="en-US" dirty="0">
                <a:latin typeface="+mj-lt"/>
                <a:ea typeface="Malgun Gothic"/>
                <a:cs typeface="Calibri"/>
              </a:rPr>
              <a:t>the Biden administration </a:t>
            </a:r>
            <a:r>
              <a:rPr lang="en-US" b="1" dirty="0">
                <a:solidFill>
                  <a:srgbClr val="0070C0"/>
                </a:solidFill>
                <a:latin typeface="+mj-lt"/>
                <a:ea typeface="Malgun Gothic"/>
                <a:cs typeface="Calibri"/>
              </a:rPr>
              <a:t>approved more than $3 billion federal budget</a:t>
            </a:r>
            <a:endParaRPr lang="en-US" b="1" dirty="0">
              <a:solidFill>
                <a:srgbClr val="0070C0"/>
              </a:solidFill>
              <a:latin typeface="+mj-lt"/>
              <a:ea typeface="Malgun Gothic"/>
              <a:cs typeface="Times New Roman"/>
            </a:endParaRPr>
          </a:p>
          <a:p>
            <a:pPr>
              <a:lnSpc>
                <a:spcPct val="115000"/>
              </a:lnSpc>
            </a:pPr>
            <a:r>
              <a:rPr lang="en-US" b="1" dirty="0">
                <a:latin typeface="+mj-lt"/>
                <a:ea typeface="Malgun Gothic"/>
                <a:cs typeface="Calibri"/>
              </a:rPr>
              <a:t>May</a:t>
            </a:r>
            <a:r>
              <a:rPr lang="en-US" dirty="0">
                <a:latin typeface="+mj-lt"/>
                <a:ea typeface="Malgun Gothic"/>
                <a:cs typeface="Calibri"/>
              </a:rPr>
              <a:t>—</a:t>
            </a:r>
            <a:r>
              <a:rPr lang="en-US" b="1" dirty="0">
                <a:solidFill>
                  <a:srgbClr val="0070C0"/>
                </a:solidFill>
                <a:latin typeface="+mj-lt"/>
                <a:ea typeface="Times New Roman"/>
                <a:cs typeface="Calibri"/>
              </a:rPr>
              <a:t>National Action Plan to End Gender-Based Violence </a:t>
            </a:r>
            <a:endParaRPr lang="en-US" b="1" dirty="0">
              <a:solidFill>
                <a:srgbClr val="0070C0"/>
              </a:solidFill>
              <a:latin typeface="+mj-lt"/>
              <a:ea typeface="Malgun Gothic"/>
              <a:cs typeface="Times New Roman"/>
            </a:endParaRPr>
          </a:p>
          <a:p>
            <a:pPr>
              <a:lnSpc>
                <a:spcPct val="115000"/>
              </a:lnSpc>
            </a:pPr>
            <a:r>
              <a:rPr lang="en-US" b="1" u="sng" dirty="0">
                <a:latin typeface="+mj-lt"/>
                <a:ea typeface="Malgun Gothic"/>
                <a:cs typeface="Calibri"/>
              </a:rPr>
              <a:t>Coalition:</a:t>
            </a:r>
            <a:endParaRPr lang="en-US" b="1" u="sng" dirty="0">
              <a:latin typeface="+mj-lt"/>
              <a:ea typeface="Malgun Gothic"/>
              <a:cs typeface="Times New Roman"/>
            </a:endParaRPr>
          </a:p>
          <a:p>
            <a:pPr marR="0" lvl="0">
              <a:lnSpc>
                <a:spcPct val="115000"/>
              </a:lnSpc>
              <a:spcBef>
                <a:spcPts val="0"/>
              </a:spcBef>
              <a:spcAft>
                <a:spcPts val="0"/>
              </a:spcAft>
            </a:pPr>
            <a:r>
              <a:rPr lang="en-US" b="1" dirty="0">
                <a:latin typeface="+mj-lt"/>
                <a:ea typeface="Malgun Gothic"/>
                <a:cs typeface="Calibri"/>
              </a:rPr>
              <a:t>September</a:t>
            </a:r>
            <a:r>
              <a:rPr lang="en-US" dirty="0">
                <a:latin typeface="+mj-lt"/>
                <a:ea typeface="Malgun Gothic"/>
                <a:cs typeface="Calibri"/>
              </a:rPr>
              <a:t>—Coalition launched </a:t>
            </a:r>
            <a:r>
              <a:rPr lang="en-US" dirty="0">
                <a:solidFill>
                  <a:schemeClr val="tx1">
                    <a:lumMod val="75000"/>
                    <a:lumOff val="25000"/>
                  </a:schemeClr>
                </a:solidFill>
                <a:latin typeface="+mj-lt"/>
                <a:ea typeface="Malgun Gothic"/>
                <a:cs typeface="Times New Roman"/>
              </a:rPr>
              <a:t>the</a:t>
            </a:r>
            <a:r>
              <a:rPr lang="en-US" b="1" dirty="0">
                <a:solidFill>
                  <a:schemeClr val="tx1">
                    <a:lumMod val="75000"/>
                    <a:lumOff val="25000"/>
                  </a:schemeClr>
                </a:solidFill>
                <a:latin typeface="+mj-lt"/>
                <a:ea typeface="Malgun Gothic"/>
                <a:cs typeface="Times New Roman"/>
              </a:rPr>
              <a:t> </a:t>
            </a:r>
            <a:r>
              <a:rPr lang="en-US" b="1" dirty="0">
                <a:solidFill>
                  <a:srgbClr val="0070C0"/>
                </a:solidFill>
                <a:latin typeface="+mj-lt"/>
                <a:ea typeface="Malgun Gothic"/>
                <a:cs typeface="Times New Roman"/>
              </a:rPr>
              <a:t>2023 edition of the seminal Defining Feminist Foreign Policy paper </a:t>
            </a:r>
            <a:r>
              <a:rPr lang="en-US" sz="1600" dirty="0">
                <a:latin typeface="+mj-lt"/>
                <a:ea typeface="Malgun Gothic"/>
                <a:cs typeface="Times New Roman"/>
              </a:rPr>
              <a:t>(Sept. 15) </a:t>
            </a:r>
          </a:p>
          <a:p>
            <a:pPr>
              <a:lnSpc>
                <a:spcPct val="115000"/>
              </a:lnSpc>
            </a:pPr>
            <a:r>
              <a:rPr lang="en-US" b="1" dirty="0">
                <a:latin typeface="+mj-lt"/>
                <a:ea typeface="Malgun Gothic"/>
                <a:cs typeface="Calibri"/>
              </a:rPr>
              <a:t>November</a:t>
            </a:r>
            <a:r>
              <a:rPr lang="en-US" dirty="0">
                <a:latin typeface="+mj-lt"/>
                <a:ea typeface="Malgun Gothic"/>
                <a:cs typeface="Calibri"/>
              </a:rPr>
              <a:t>—the Coalition released the second term evaluation entitled </a:t>
            </a:r>
            <a:r>
              <a:rPr lang="en-US" i="1" dirty="0">
                <a:latin typeface="+mj-lt"/>
                <a:ea typeface="Malgun Gothic"/>
                <a:cs typeface="Calibri"/>
              </a:rPr>
              <a:t>Feminist Foreign Policy in the United States: An Agenda for Action </a:t>
            </a:r>
            <a:r>
              <a:rPr lang="en-US" sz="1600" dirty="0">
                <a:latin typeface="+mj-lt"/>
                <a:ea typeface="Malgun Gothic"/>
                <a:cs typeface="Calibri"/>
              </a:rPr>
              <a:t>(Nov. 5)</a:t>
            </a:r>
          </a:p>
          <a:p>
            <a:pPr>
              <a:lnSpc>
                <a:spcPct val="115000"/>
              </a:lnSpc>
            </a:pPr>
            <a:r>
              <a:rPr lang="en-US" b="1" u="sng" dirty="0">
                <a:latin typeface="+mj-lt"/>
                <a:ea typeface="Malgun Gothic"/>
                <a:cs typeface="Calibri"/>
              </a:rPr>
              <a:t>ICRW:</a:t>
            </a:r>
            <a:r>
              <a:rPr lang="en-US" dirty="0">
                <a:latin typeface="+mj-lt"/>
                <a:ea typeface="Malgun Gothic"/>
                <a:cs typeface="Calibri"/>
              </a:rPr>
              <a:t> </a:t>
            </a:r>
            <a:r>
              <a:rPr lang="en-US" b="1" dirty="0">
                <a:solidFill>
                  <a:srgbClr val="0070C0"/>
                </a:solidFill>
                <a:latin typeface="+mj-lt"/>
                <a:ea typeface="Malgun Gothic"/>
                <a:cs typeface="Calibri"/>
              </a:rPr>
              <a:t>The Feminist Foreign Policy Index: A Quantitative Evaluation of Feminist Commitments</a:t>
            </a:r>
            <a:r>
              <a:rPr lang="en-US" dirty="0">
                <a:latin typeface="+mj-lt"/>
                <a:ea typeface="Malgun Gothic"/>
                <a:cs typeface="Calibri"/>
              </a:rPr>
              <a:t>. </a:t>
            </a:r>
            <a:endParaRPr lang="en-US" dirty="0">
              <a:latin typeface="+mj-lt"/>
              <a:ea typeface="Malgun Gothic"/>
              <a:cs typeface="Times New Roman"/>
            </a:endParaRPr>
          </a:p>
          <a:p>
            <a:pPr marL="342900" marR="0" lvl="0" indent="-342900">
              <a:lnSpc>
                <a:spcPct val="115000"/>
              </a:lnSpc>
              <a:spcBef>
                <a:spcPts val="0"/>
              </a:spcBef>
              <a:spcAft>
                <a:spcPts val="0"/>
              </a:spcAft>
              <a:buFont typeface="Symbol"/>
              <a:buChar char=""/>
            </a:pPr>
            <a:r>
              <a:rPr lang="en-US" dirty="0">
                <a:latin typeface="+mj-lt"/>
                <a:ea typeface="Malgun Gothic"/>
                <a:cs typeface="Calibri"/>
              </a:rPr>
              <a:t>UN General Assembly week—foreign ministers representing the United Nations’ Feminist Foreign Policy Plus group </a:t>
            </a:r>
            <a:r>
              <a:rPr lang="en-US" dirty="0">
                <a:latin typeface="+mj-lt"/>
                <a:ea typeface="Times New Roman"/>
                <a:cs typeface="Calibri"/>
              </a:rPr>
              <a:t>announced the </a:t>
            </a:r>
            <a:r>
              <a:rPr lang="en-US" b="1" dirty="0">
                <a:solidFill>
                  <a:srgbClr val="0070C0"/>
                </a:solidFill>
                <a:latin typeface="+mj-lt"/>
                <a:ea typeface="Times New Roman"/>
                <a:cs typeface="Calibri"/>
              </a:rPr>
              <a:t>first global declaration on feminist foreign policy</a:t>
            </a:r>
            <a:r>
              <a:rPr lang="en-US" b="1" dirty="0">
                <a:solidFill>
                  <a:srgbClr val="0070C0"/>
                </a:solidFill>
                <a:latin typeface="+mj-lt"/>
                <a:ea typeface="Malgun Gothic"/>
                <a:cs typeface="Calibri"/>
              </a:rPr>
              <a:t> </a:t>
            </a:r>
            <a:r>
              <a:rPr lang="en-US" sz="1600" dirty="0">
                <a:latin typeface="+mj-lt"/>
                <a:ea typeface="Malgun Gothic"/>
                <a:cs typeface="Calibri"/>
              </a:rPr>
              <a:t>(Sept. 20) </a:t>
            </a:r>
            <a:endParaRPr lang="en-US" sz="1600" dirty="0">
              <a:latin typeface="+mj-lt"/>
              <a:ea typeface="Malgun Gothic"/>
              <a:cs typeface="Times New Roman"/>
            </a:endParaRPr>
          </a:p>
        </p:txBody>
      </p:sp>
      <p:sp>
        <p:nvSpPr>
          <p:cNvPr id="8" name="Title 1"/>
          <p:cNvSpPr txBox="1">
            <a:spLocks/>
          </p:cNvSpPr>
          <p:nvPr/>
        </p:nvSpPr>
        <p:spPr>
          <a:xfrm>
            <a:off x="478968" y="136168"/>
            <a:ext cx="8229600" cy="1464032"/>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U.S. FFP Timelines </a:t>
            </a:r>
          </a:p>
          <a:p>
            <a:pPr>
              <a:lnSpc>
                <a:spcPct val="100000"/>
              </a:lnSpc>
              <a:defRPr/>
            </a:pPr>
            <a:r>
              <a:rPr lang="en-US" altLang="ko-KR" sz="3200" b="1" dirty="0">
                <a:solidFill>
                  <a:srgbClr val="002060"/>
                </a:solidFill>
                <a:effectLst/>
                <a:ea typeface="Batang" pitchFamily="18" charset="-127"/>
              </a:rPr>
              <a:t>since 2019, 2 of 2 </a:t>
            </a:r>
            <a:endParaRPr lang="en-US" sz="3200" b="1" dirty="0">
              <a:solidFill>
                <a:srgbClr val="002060"/>
              </a:solidFill>
              <a:effectLst/>
              <a:ea typeface="Batang" pitchFamily="18" charset="-127"/>
            </a:endParaRPr>
          </a:p>
        </p:txBody>
      </p:sp>
    </p:spTree>
    <p:extLst>
      <p:ext uri="{BB962C8B-B14F-4D97-AF65-F5344CB8AC3E}">
        <p14:creationId xmlns:p14="http://schemas.microsoft.com/office/powerpoint/2010/main" val="3929797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69351" y="21773"/>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57200" y="152400"/>
            <a:ext cx="8229600" cy="9144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U.S. FFP Definitions </a:t>
            </a:r>
            <a:endParaRPr lang="en-US" b="1" dirty="0">
              <a:solidFill>
                <a:srgbClr val="002060"/>
              </a:solidFill>
              <a:effectLst/>
              <a:ea typeface="Batang" pitchFamily="18" charset="-127"/>
            </a:endParaRPr>
          </a:p>
        </p:txBody>
      </p:sp>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15</a:t>
            </a:fld>
            <a:endParaRPr lang="en-US" altLang="en-US"/>
          </a:p>
        </p:txBody>
      </p:sp>
      <p:sp>
        <p:nvSpPr>
          <p:cNvPr id="2" name="Rectangle 1"/>
          <p:cNvSpPr/>
          <p:nvPr/>
        </p:nvSpPr>
        <p:spPr>
          <a:xfrm>
            <a:off x="421758" y="1143000"/>
            <a:ext cx="8265042" cy="5632311"/>
          </a:xfrm>
          <a:prstGeom prst="rect">
            <a:avLst/>
          </a:prstGeom>
        </p:spPr>
        <p:txBody>
          <a:bodyPr wrap="square">
            <a:spAutoFit/>
          </a:bodyPr>
          <a:lstStyle/>
          <a:p>
            <a:pPr lvl="0"/>
            <a:r>
              <a:rPr lang="en-US" sz="2400" b="1" dirty="0">
                <a:solidFill>
                  <a:srgbClr val="002060"/>
                </a:solidFill>
                <a:latin typeface="Century Gothic"/>
                <a:cs typeface="Calibri"/>
              </a:rPr>
              <a:t>The Coalition for a Feminist Foreign Policy in the US</a:t>
            </a:r>
          </a:p>
          <a:p>
            <a:pPr lvl="0"/>
            <a:r>
              <a:rPr lang="en-US" sz="2400" dirty="0">
                <a:latin typeface="+mj-lt"/>
              </a:rPr>
              <a:t>“</a:t>
            </a:r>
            <a:r>
              <a:rPr lang="en-US" sz="2400" dirty="0">
                <a:solidFill>
                  <a:prstClr val="black"/>
                </a:solidFill>
                <a:latin typeface="Century Gothic"/>
              </a:rPr>
              <a:t>The policy of a state that defines its interactions with other states, as well as movements and other non-state actors, in a manner that </a:t>
            </a:r>
            <a:r>
              <a:rPr lang="en-US" sz="2400" dirty="0">
                <a:solidFill>
                  <a:srgbClr val="000000"/>
                </a:solidFill>
                <a:highlight>
                  <a:srgbClr val="FFFF00"/>
                </a:highlight>
                <a:latin typeface="Century Gothic"/>
                <a:ea typeface="Times New Roman"/>
              </a:rPr>
              <a:t>prioritizes peace</a:t>
            </a:r>
            <a:r>
              <a:rPr lang="en-US" sz="2400" dirty="0">
                <a:solidFill>
                  <a:srgbClr val="000000"/>
                </a:solidFill>
                <a:highlight>
                  <a:srgbClr val="FFFF00"/>
                </a:highlight>
                <a:latin typeface="Times New Roman"/>
                <a:ea typeface="Times New Roman"/>
              </a:rPr>
              <a:t>,</a:t>
            </a:r>
            <a:r>
              <a:rPr lang="en-US" sz="2400" dirty="0">
                <a:solidFill>
                  <a:prstClr val="black"/>
                </a:solidFill>
                <a:latin typeface="Century Gothic"/>
              </a:rPr>
              <a:t> gender equality, and environmental integrity; enshrines, promotes, and </a:t>
            </a:r>
            <a:r>
              <a:rPr lang="en-US" sz="2400" dirty="0">
                <a:solidFill>
                  <a:srgbClr val="000000"/>
                </a:solidFill>
                <a:highlight>
                  <a:srgbClr val="FFFF00"/>
                </a:highlight>
                <a:latin typeface="Century Gothic"/>
                <a:ea typeface="Times New Roman"/>
              </a:rPr>
              <a:t>protects the human rights of all</a:t>
            </a:r>
            <a:r>
              <a:rPr lang="en-US" sz="2400" dirty="0">
                <a:solidFill>
                  <a:prstClr val="black"/>
                </a:solidFill>
                <a:latin typeface="Century Gothic"/>
              </a:rPr>
              <a:t>; seeks to </a:t>
            </a:r>
            <a:r>
              <a:rPr lang="en-US" sz="2400" dirty="0">
                <a:solidFill>
                  <a:srgbClr val="000000"/>
                </a:solidFill>
                <a:highlight>
                  <a:srgbClr val="FFFF00"/>
                </a:highlight>
                <a:latin typeface="Century Gothic"/>
                <a:ea typeface="Times New Roman"/>
              </a:rPr>
              <a:t>disrupt colonial, racist, patriarchal and male-dominated power structures</a:t>
            </a:r>
            <a:r>
              <a:rPr lang="en-US" sz="2400" dirty="0">
                <a:solidFill>
                  <a:prstClr val="black"/>
                </a:solidFill>
                <a:latin typeface="Century Gothic"/>
              </a:rPr>
              <a:t>; </a:t>
            </a:r>
            <a:r>
              <a:rPr lang="en-US" sz="2400" dirty="0">
                <a:latin typeface="+mj-lt"/>
              </a:rPr>
              <a:t>and allocates significant resources, including research, to achieve that vision. Feminist foreign policy is coherent in its approach across all of its levers of influence, anchored by the exercise of those values at home and co-created with feminist activists, groups and movements, at home and abroad.” (Thompson, Patel, </a:t>
            </a:r>
            <a:r>
              <a:rPr lang="en-US" sz="2400" dirty="0" err="1">
                <a:latin typeface="+mj-lt"/>
              </a:rPr>
              <a:t>Kripke</a:t>
            </a:r>
            <a:r>
              <a:rPr lang="en-US" sz="2400" dirty="0">
                <a:latin typeface="+mj-lt"/>
              </a:rPr>
              <a:t>, O’Donnell, 2020) </a:t>
            </a:r>
            <a:endParaRPr lang="en-US" sz="2600" dirty="0"/>
          </a:p>
        </p:txBody>
      </p:sp>
    </p:spTree>
    <p:extLst>
      <p:ext uri="{BB962C8B-B14F-4D97-AF65-F5344CB8AC3E}">
        <p14:creationId xmlns:p14="http://schemas.microsoft.com/office/powerpoint/2010/main" val="1569800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69351" y="21773"/>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94917" y="152400"/>
            <a:ext cx="8229600" cy="9144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U.S. FFP Definitions </a:t>
            </a:r>
            <a:endParaRPr lang="en-US" b="1" dirty="0">
              <a:solidFill>
                <a:srgbClr val="002060"/>
              </a:solidFill>
              <a:effectLst/>
              <a:ea typeface="Batang" pitchFamily="18" charset="-127"/>
            </a:endParaRPr>
          </a:p>
        </p:txBody>
      </p:sp>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16</a:t>
            </a:fld>
            <a:endParaRPr lang="en-US" altLang="en-US"/>
          </a:p>
        </p:txBody>
      </p:sp>
      <p:sp>
        <p:nvSpPr>
          <p:cNvPr id="2" name="Rectangle 1"/>
          <p:cNvSpPr/>
          <p:nvPr/>
        </p:nvSpPr>
        <p:spPr>
          <a:xfrm>
            <a:off x="514159" y="1295400"/>
            <a:ext cx="8115683" cy="4832092"/>
          </a:xfrm>
          <a:prstGeom prst="rect">
            <a:avLst/>
          </a:prstGeom>
        </p:spPr>
        <p:txBody>
          <a:bodyPr wrap="square">
            <a:spAutoFit/>
          </a:bodyPr>
          <a:lstStyle/>
          <a:p>
            <a:pPr lvl="0">
              <a:spcBef>
                <a:spcPts val="0"/>
              </a:spcBef>
              <a:spcAft>
                <a:spcPts val="0"/>
              </a:spcAft>
            </a:pPr>
            <a:r>
              <a:rPr lang="en-US" sz="3200" b="1" dirty="0">
                <a:solidFill>
                  <a:srgbClr val="002060"/>
                </a:solidFill>
                <a:latin typeface="+mj-lt"/>
                <a:ea typeface="Malgun Gothic"/>
                <a:cs typeface="Calibri"/>
              </a:rPr>
              <a:t>USWC</a:t>
            </a:r>
            <a:r>
              <a:rPr lang="en-US" sz="3200" b="1" i="1" dirty="0">
                <a:solidFill>
                  <a:srgbClr val="002060"/>
                </a:solidFill>
                <a:latin typeface="+mj-lt"/>
                <a:ea typeface="Malgun Gothic"/>
                <a:cs typeface="Calibri"/>
              </a:rPr>
              <a:t> </a:t>
            </a:r>
          </a:p>
          <a:p>
            <a:pPr>
              <a:lnSpc>
                <a:spcPct val="115000"/>
              </a:lnSpc>
            </a:pPr>
            <a:r>
              <a:rPr lang="en-US" sz="2400" dirty="0">
                <a:latin typeface="+mj-lt"/>
                <a:ea typeface="Malgun Gothic"/>
                <a:cs typeface="Calibri"/>
              </a:rPr>
              <a:t>“[It’s] a feminist approach to foreign policy that incorporates principles of equality, non-discrimination, and justice into a government’s foreign relationships. It emphasizes human rights as the central focus of international affairs and assigns states the responsibility to </a:t>
            </a:r>
            <a:r>
              <a:rPr lang="en-US" sz="2400" dirty="0">
                <a:solidFill>
                  <a:srgbClr val="000000"/>
                </a:solidFill>
                <a:highlight>
                  <a:srgbClr val="FFFF00"/>
                </a:highlight>
                <a:latin typeface="Century Gothic"/>
                <a:ea typeface="Times New Roman"/>
              </a:rPr>
              <a:t>safeguard the human rights of all.</a:t>
            </a:r>
            <a:r>
              <a:rPr lang="en-US" sz="2400" dirty="0">
                <a:latin typeface="+mj-lt"/>
                <a:ea typeface="Malgun Gothic"/>
                <a:cs typeface="Calibri"/>
              </a:rPr>
              <a:t> Feminist foreign policies </a:t>
            </a:r>
            <a:r>
              <a:rPr lang="en-US" sz="2400" dirty="0">
                <a:solidFill>
                  <a:srgbClr val="000000"/>
                </a:solidFill>
                <a:highlight>
                  <a:srgbClr val="FFFF00"/>
                </a:highlight>
                <a:latin typeface="Century Gothic"/>
                <a:ea typeface="Times New Roman"/>
              </a:rPr>
              <a:t>promotes non-violence and demilitarization</a:t>
            </a:r>
            <a:r>
              <a:rPr lang="en-US" sz="2400" dirty="0">
                <a:latin typeface="+mj-lt"/>
                <a:ea typeface="Malgun Gothic"/>
                <a:cs typeface="Calibri"/>
              </a:rPr>
              <a:t>. States with feminist foreign policies commit to transparency and accountability in their programs and practices.”</a:t>
            </a:r>
            <a:endParaRPr lang="en-US" sz="2400" dirty="0">
              <a:effectLst/>
              <a:latin typeface="+mj-lt"/>
              <a:ea typeface="Malgun Gothic"/>
              <a:cs typeface="Times New Roman"/>
            </a:endParaRPr>
          </a:p>
        </p:txBody>
      </p:sp>
    </p:spTree>
    <p:extLst>
      <p:ext uri="{BB962C8B-B14F-4D97-AF65-F5344CB8AC3E}">
        <p14:creationId xmlns:p14="http://schemas.microsoft.com/office/powerpoint/2010/main" val="3929797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69351" y="21773"/>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78968" y="152400"/>
            <a:ext cx="8229600" cy="9144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FFP Findings</a:t>
            </a:r>
            <a:endParaRPr lang="en-US" b="1" dirty="0">
              <a:solidFill>
                <a:srgbClr val="002060"/>
              </a:solidFill>
              <a:effectLst/>
              <a:ea typeface="Batang" pitchFamily="18" charset="-127"/>
            </a:endParaRPr>
          </a:p>
        </p:txBody>
      </p:sp>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17</a:t>
            </a:fld>
            <a:endParaRPr lang="en-US" altLang="en-US"/>
          </a:p>
        </p:txBody>
      </p:sp>
      <p:sp>
        <p:nvSpPr>
          <p:cNvPr id="2" name="Rectangle 1"/>
          <p:cNvSpPr/>
          <p:nvPr/>
        </p:nvSpPr>
        <p:spPr>
          <a:xfrm>
            <a:off x="457201" y="1066800"/>
            <a:ext cx="8229599" cy="5292218"/>
          </a:xfrm>
          <a:prstGeom prst="rect">
            <a:avLst/>
          </a:prstGeom>
        </p:spPr>
        <p:txBody>
          <a:bodyPr wrap="square">
            <a:spAutoFit/>
          </a:bodyPr>
          <a:lstStyle/>
          <a:p>
            <a:pPr>
              <a:lnSpc>
                <a:spcPct val="115000"/>
              </a:lnSpc>
            </a:pPr>
            <a:r>
              <a:rPr lang="en-US" sz="2600" b="1" dirty="0">
                <a:latin typeface="+mj-lt"/>
                <a:ea typeface="Malgun Gothic"/>
                <a:cs typeface="Calibri"/>
              </a:rPr>
              <a:t>World</a:t>
            </a:r>
            <a:endParaRPr lang="en-US" sz="2600" dirty="0">
              <a:solidFill>
                <a:srgbClr val="0070C0"/>
              </a:solidFill>
              <a:latin typeface="+mj-lt"/>
              <a:ea typeface="Malgun Gothic"/>
              <a:cs typeface="Times New Roman"/>
            </a:endParaRPr>
          </a:p>
          <a:p>
            <a:pPr marL="342900" lvl="0" indent="-342900">
              <a:spcBef>
                <a:spcPts val="0"/>
              </a:spcBef>
              <a:spcAft>
                <a:spcPts val="0"/>
              </a:spcAft>
              <a:buFont typeface="Symbol"/>
              <a:buChar char=""/>
            </a:pPr>
            <a:r>
              <a:rPr lang="en-US" sz="2400" dirty="0">
                <a:latin typeface="+mj-lt"/>
                <a:ea typeface="Malgun Gothic"/>
                <a:cs typeface="Calibri"/>
              </a:rPr>
              <a:t>From 1990–2014, only </a:t>
            </a:r>
            <a:r>
              <a:rPr lang="en-US" sz="2400" b="1" dirty="0">
                <a:latin typeface="+mj-lt"/>
                <a:ea typeface="Malgun Gothic"/>
                <a:cs typeface="Calibri"/>
              </a:rPr>
              <a:t>10% of peace agreements were signed by women </a:t>
            </a:r>
            <a:endParaRPr lang="en-US" sz="2400" b="1" dirty="0">
              <a:latin typeface="+mj-lt"/>
            </a:endParaRPr>
          </a:p>
          <a:p>
            <a:pPr marL="342900" lvl="0" indent="-342900">
              <a:spcBef>
                <a:spcPts val="0"/>
              </a:spcBef>
              <a:spcAft>
                <a:spcPts val="0"/>
              </a:spcAft>
              <a:buFont typeface="Symbol"/>
              <a:buChar char=""/>
            </a:pPr>
            <a:r>
              <a:rPr lang="en-US" sz="2400" dirty="0">
                <a:latin typeface="+mj-lt"/>
                <a:ea typeface="Malgun Gothic"/>
                <a:cs typeface="Calibri"/>
              </a:rPr>
              <a:t>In 2019, representation of female ministers globally reached a record high, with </a:t>
            </a:r>
            <a:r>
              <a:rPr lang="en-US" sz="2400" b="1" dirty="0">
                <a:latin typeface="+mj-lt"/>
                <a:ea typeface="Malgun Gothic"/>
                <a:cs typeface="Calibri"/>
              </a:rPr>
              <a:t>20.7% of all ministry positions being held by women</a:t>
            </a:r>
            <a:r>
              <a:rPr lang="en-US" sz="2400" dirty="0">
                <a:latin typeface="+mj-lt"/>
                <a:ea typeface="Malgun Gothic"/>
                <a:cs typeface="Calibri"/>
              </a:rPr>
              <a:t>. Only 10 countries have 50% or more positions in their cabinet held by female ministers. </a:t>
            </a:r>
            <a:endParaRPr lang="en-US" sz="2400" dirty="0">
              <a:latin typeface="+mj-lt"/>
            </a:endParaRPr>
          </a:p>
          <a:p>
            <a:pPr marL="342900" lvl="0" indent="-342900">
              <a:spcBef>
                <a:spcPts val="0"/>
              </a:spcBef>
              <a:spcAft>
                <a:spcPts val="0"/>
              </a:spcAft>
              <a:buFont typeface="Symbol"/>
              <a:buChar char=""/>
            </a:pPr>
            <a:r>
              <a:rPr lang="en-US" sz="2400" b="1" dirty="0">
                <a:solidFill>
                  <a:srgbClr val="002060"/>
                </a:solidFill>
                <a:latin typeface="+mj-lt"/>
                <a:ea typeface="Malgun Gothic"/>
                <a:cs typeface="Calibri"/>
              </a:rPr>
              <a:t>An increase of 1 unit in a country’s Women’s Political Empowerment index is </a:t>
            </a:r>
            <a:r>
              <a:rPr lang="en-US" sz="2400" dirty="0">
                <a:solidFill>
                  <a:srgbClr val="002060"/>
                </a:solidFill>
                <a:latin typeface="+mj-lt"/>
                <a:ea typeface="Malgun Gothic"/>
                <a:cs typeface="Calibri"/>
              </a:rPr>
              <a:t>linked to an </a:t>
            </a:r>
            <a:r>
              <a:rPr lang="en-US" sz="2400" b="1" dirty="0">
                <a:solidFill>
                  <a:srgbClr val="002060"/>
                </a:solidFill>
                <a:latin typeface="+mj-lt"/>
                <a:ea typeface="Malgun Gothic"/>
                <a:cs typeface="Calibri"/>
              </a:rPr>
              <a:t>11.5% decrease in the respective country’s carbon emissions </a:t>
            </a:r>
            <a:r>
              <a:rPr lang="en-US" sz="2400" dirty="0">
                <a:latin typeface="+mj-lt"/>
                <a:ea typeface="Malgun Gothic"/>
                <a:cs typeface="Calibri"/>
              </a:rPr>
              <a:t>(ICRW, 2023) </a:t>
            </a:r>
          </a:p>
          <a:p>
            <a:pPr lvl="0">
              <a:spcBef>
                <a:spcPts val="0"/>
              </a:spcBef>
              <a:spcAft>
                <a:spcPts val="0"/>
              </a:spcAft>
            </a:pPr>
            <a:endParaRPr lang="en-US" sz="2400" dirty="0">
              <a:latin typeface="+mj-lt"/>
            </a:endParaRPr>
          </a:p>
          <a:p>
            <a:pPr lvl="0">
              <a:spcBef>
                <a:spcPts val="0"/>
              </a:spcBef>
              <a:spcAft>
                <a:spcPts val="0"/>
              </a:spcAft>
            </a:pPr>
            <a:r>
              <a:rPr lang="en-US" sz="2000" b="1" dirty="0">
                <a:solidFill>
                  <a:srgbClr val="0070C0"/>
                </a:solidFill>
                <a:latin typeface="+mj-lt"/>
                <a:ea typeface="Malgun Gothic"/>
                <a:cs typeface="Calibri"/>
              </a:rPr>
              <a:t>For more info—https://www.e4sjf.org/feminist-foreign-policy.html</a:t>
            </a:r>
            <a:endParaRPr lang="en-US" sz="2000" b="1" dirty="0">
              <a:effectLst/>
              <a:latin typeface="+mj-lt"/>
            </a:endParaRPr>
          </a:p>
        </p:txBody>
      </p:sp>
    </p:spTree>
    <p:extLst>
      <p:ext uri="{BB962C8B-B14F-4D97-AF65-F5344CB8AC3E}">
        <p14:creationId xmlns:p14="http://schemas.microsoft.com/office/powerpoint/2010/main" val="1569800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69351" y="21773"/>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57201" y="152400"/>
            <a:ext cx="8229600" cy="9144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FFP Findings </a:t>
            </a:r>
            <a:endParaRPr lang="en-US" b="1" dirty="0">
              <a:solidFill>
                <a:srgbClr val="002060"/>
              </a:solidFill>
              <a:effectLst/>
              <a:ea typeface="Batang" pitchFamily="18" charset="-127"/>
            </a:endParaRPr>
          </a:p>
        </p:txBody>
      </p:sp>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18</a:t>
            </a:fld>
            <a:endParaRPr lang="en-US" altLang="en-US"/>
          </a:p>
        </p:txBody>
      </p:sp>
      <p:sp>
        <p:nvSpPr>
          <p:cNvPr id="2" name="Rectangle 1"/>
          <p:cNvSpPr/>
          <p:nvPr/>
        </p:nvSpPr>
        <p:spPr>
          <a:xfrm>
            <a:off x="478968" y="1066800"/>
            <a:ext cx="8229599" cy="5201424"/>
          </a:xfrm>
          <a:prstGeom prst="rect">
            <a:avLst/>
          </a:prstGeom>
        </p:spPr>
        <p:txBody>
          <a:bodyPr wrap="square">
            <a:spAutoFit/>
          </a:bodyPr>
          <a:lstStyle/>
          <a:p>
            <a:pPr>
              <a:spcAft>
                <a:spcPts val="0"/>
              </a:spcAft>
            </a:pPr>
            <a:r>
              <a:rPr lang="en-US" sz="2800" b="1" dirty="0">
                <a:latin typeface="+mj-lt"/>
              </a:rPr>
              <a:t>U.S. military reliance</a:t>
            </a:r>
          </a:p>
          <a:p>
            <a:pPr>
              <a:spcAft>
                <a:spcPts val="0"/>
              </a:spcAft>
            </a:pPr>
            <a:r>
              <a:rPr lang="en-US" sz="2800" b="1" dirty="0">
                <a:latin typeface="+mj-lt"/>
              </a:rPr>
              <a:t> </a:t>
            </a:r>
          </a:p>
          <a:p>
            <a:pPr marL="342900" marR="0" lvl="0" indent="-342900">
              <a:lnSpc>
                <a:spcPct val="115000"/>
              </a:lnSpc>
              <a:spcBef>
                <a:spcPts val="0"/>
              </a:spcBef>
              <a:spcAft>
                <a:spcPts val="0"/>
              </a:spcAft>
              <a:buFont typeface="Symbol"/>
              <a:buChar char=""/>
            </a:pPr>
            <a:r>
              <a:rPr lang="en-US" sz="2400" dirty="0">
                <a:latin typeface="+mj-lt"/>
                <a:ea typeface="Malgun Gothic"/>
                <a:cs typeface="Times New Roman"/>
              </a:rPr>
              <a:t>Highest military spending in 2022, constituting </a:t>
            </a:r>
            <a:r>
              <a:rPr lang="en-US" sz="2400" b="1" dirty="0">
                <a:latin typeface="+mj-lt"/>
                <a:ea typeface="Malgun Gothic"/>
                <a:cs typeface="Times New Roman"/>
              </a:rPr>
              <a:t>nearly 40% of total military spending worldwide</a:t>
            </a:r>
            <a:endParaRPr lang="en-US" sz="2400" dirty="0">
              <a:latin typeface="+mj-lt"/>
              <a:ea typeface="Malgun Gothic"/>
              <a:cs typeface="Times New Roman"/>
            </a:endParaRPr>
          </a:p>
          <a:p>
            <a:pPr marL="342900" indent="-342900">
              <a:lnSpc>
                <a:spcPct val="115000"/>
              </a:lnSpc>
              <a:buFont typeface="Symbol"/>
              <a:buChar char=""/>
            </a:pPr>
            <a:r>
              <a:rPr lang="en-US" sz="2400" dirty="0">
                <a:latin typeface="+mj-lt"/>
                <a:ea typeface="Malgun Gothic"/>
                <a:cs typeface="Calibri"/>
              </a:rPr>
              <a:t>U.S. arms exports increased by 14% between 2012–2016 &amp; 2017–2021 </a:t>
            </a:r>
          </a:p>
          <a:p>
            <a:pPr marL="800100" lvl="1" indent="-342900">
              <a:lnSpc>
                <a:spcPct val="115000"/>
              </a:lnSpc>
              <a:buFont typeface="Courier New" pitchFamily="49" charset="0"/>
              <a:buChar char="o"/>
            </a:pPr>
            <a:r>
              <a:rPr lang="en-US" sz="2400" dirty="0">
                <a:latin typeface="+mj-lt"/>
                <a:ea typeface="Malgun Gothic"/>
                <a:cs typeface="Calibri"/>
              </a:rPr>
              <a:t>U.S. increased military spending contradicts the values contained in FFP definitions developed by 2 U.S. orgs</a:t>
            </a:r>
          </a:p>
          <a:p>
            <a:pPr marL="342900" marR="0" lvl="0" indent="-342900">
              <a:lnSpc>
                <a:spcPct val="115000"/>
              </a:lnSpc>
              <a:spcBef>
                <a:spcPts val="0"/>
              </a:spcBef>
              <a:spcAft>
                <a:spcPts val="0"/>
              </a:spcAft>
              <a:buFont typeface="Symbol"/>
              <a:buChar char=""/>
            </a:pPr>
            <a:r>
              <a:rPr lang="en-US" sz="2400" b="1" dirty="0">
                <a:latin typeface="+mj-lt"/>
                <a:ea typeface="Malgun Gothic"/>
                <a:cs typeface="Calibri"/>
              </a:rPr>
              <a:t>Women’s reproductive rights under threat</a:t>
            </a:r>
          </a:p>
          <a:p>
            <a:pPr marL="342900" marR="0" lvl="0" indent="-342900">
              <a:lnSpc>
                <a:spcPct val="115000"/>
              </a:lnSpc>
              <a:spcBef>
                <a:spcPts val="0"/>
              </a:spcBef>
              <a:spcAft>
                <a:spcPts val="0"/>
              </a:spcAft>
              <a:buFont typeface="Symbol"/>
              <a:buChar char=""/>
            </a:pPr>
            <a:r>
              <a:rPr lang="en-US" sz="2400" dirty="0">
                <a:latin typeface="+mj-lt"/>
                <a:ea typeface="Malgun Gothic"/>
                <a:cs typeface="Calibri"/>
              </a:rPr>
              <a:t>Widespread of </a:t>
            </a:r>
            <a:r>
              <a:rPr lang="en-US" sz="2400" b="1" dirty="0">
                <a:latin typeface="+mj-lt"/>
                <a:ea typeface="Malgun Gothic"/>
                <a:cs typeface="Calibri"/>
              </a:rPr>
              <a:t>anti-trans legislation</a:t>
            </a:r>
            <a:endParaRPr lang="en-US" sz="2400" dirty="0">
              <a:latin typeface="+mj-lt"/>
              <a:ea typeface="Malgun Gothic"/>
              <a:cs typeface="Times New Roman"/>
            </a:endParaRPr>
          </a:p>
          <a:p>
            <a:pPr marL="342900" marR="0" lvl="0" indent="-342900">
              <a:lnSpc>
                <a:spcPct val="115000"/>
              </a:lnSpc>
              <a:spcBef>
                <a:spcPts val="0"/>
              </a:spcBef>
              <a:spcAft>
                <a:spcPts val="0"/>
              </a:spcAft>
              <a:buFont typeface="Symbol"/>
              <a:buChar char=""/>
            </a:pPr>
            <a:endParaRPr lang="en-US" sz="2400" dirty="0">
              <a:latin typeface="+mj-lt"/>
              <a:ea typeface="Malgun Gothic"/>
              <a:cs typeface="Times New Roman"/>
            </a:endParaRPr>
          </a:p>
        </p:txBody>
      </p:sp>
    </p:spTree>
    <p:extLst>
      <p:ext uri="{BB962C8B-B14F-4D97-AF65-F5344CB8AC3E}">
        <p14:creationId xmlns:p14="http://schemas.microsoft.com/office/powerpoint/2010/main" val="3880243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69351" y="21773"/>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57201" y="152400"/>
            <a:ext cx="8229600" cy="17526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Significance and urgency of the U.S. adopting FFP </a:t>
            </a:r>
            <a:endParaRPr lang="en-US" b="1" dirty="0">
              <a:solidFill>
                <a:srgbClr val="002060"/>
              </a:solidFill>
              <a:effectLst/>
              <a:ea typeface="Batang" pitchFamily="18" charset="-127"/>
            </a:endParaRPr>
          </a:p>
        </p:txBody>
      </p:sp>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19</a:t>
            </a:fld>
            <a:endParaRPr lang="en-US" altLang="en-US"/>
          </a:p>
        </p:txBody>
      </p:sp>
      <p:sp>
        <p:nvSpPr>
          <p:cNvPr id="2" name="Rectangle 1"/>
          <p:cNvSpPr/>
          <p:nvPr/>
        </p:nvSpPr>
        <p:spPr>
          <a:xfrm>
            <a:off x="457201" y="2010075"/>
            <a:ext cx="8229599" cy="4339650"/>
          </a:xfrm>
          <a:prstGeom prst="rect">
            <a:avLst/>
          </a:prstGeom>
        </p:spPr>
        <p:txBody>
          <a:bodyPr wrap="square">
            <a:spAutoFit/>
          </a:bodyPr>
          <a:lstStyle/>
          <a:p>
            <a:pPr marL="342900" marR="0" lvl="0" indent="-342900">
              <a:lnSpc>
                <a:spcPct val="115000"/>
              </a:lnSpc>
              <a:spcBef>
                <a:spcPts val="0"/>
              </a:spcBef>
              <a:spcAft>
                <a:spcPts val="0"/>
              </a:spcAft>
              <a:buFont typeface="Symbol"/>
              <a:buChar char=""/>
            </a:pPr>
            <a:r>
              <a:rPr lang="en-US" sz="2400" dirty="0">
                <a:latin typeface="+mj-lt"/>
                <a:ea typeface="Malgun Gothic"/>
                <a:cs typeface="Calibri"/>
              </a:rPr>
              <a:t>To</a:t>
            </a:r>
            <a:r>
              <a:rPr lang="en-US" sz="2400" dirty="0">
                <a:latin typeface="+mj-lt"/>
                <a:ea typeface="Malgun Gothic"/>
                <a:cs typeface="Times New Roman"/>
              </a:rPr>
              <a:t> interrupt the current suppressive trends toward women’s rights and provide a societal structure for women and girls </a:t>
            </a:r>
            <a:r>
              <a:rPr lang="en-US" sz="2400" b="1" dirty="0">
                <a:latin typeface="+mj-lt"/>
                <a:ea typeface="Malgun Gothic"/>
                <a:cs typeface="Times New Roman"/>
              </a:rPr>
              <a:t>to exercise their full humanity and rights at home and abroad</a:t>
            </a:r>
          </a:p>
          <a:p>
            <a:pPr marL="342900" marR="0" lvl="0" indent="-342900">
              <a:lnSpc>
                <a:spcPct val="115000"/>
              </a:lnSpc>
              <a:spcBef>
                <a:spcPts val="0"/>
              </a:spcBef>
              <a:spcAft>
                <a:spcPts val="0"/>
              </a:spcAft>
              <a:buFont typeface="Symbol"/>
              <a:buChar char=""/>
            </a:pPr>
            <a:r>
              <a:rPr lang="en-US" sz="2400" dirty="0">
                <a:latin typeface="+mj-lt"/>
                <a:ea typeface="Malgun Gothic"/>
                <a:cs typeface="Times New Roman"/>
              </a:rPr>
              <a:t>As a permanent member of the UN Security Council, the U.S. must </a:t>
            </a:r>
            <a:r>
              <a:rPr lang="en-US" sz="2400" b="1" dirty="0">
                <a:latin typeface="+mj-lt"/>
                <a:ea typeface="Malgun Gothic"/>
                <a:cs typeface="Times New Roman"/>
              </a:rPr>
              <a:t>uphold the UN Resolution on Women, Peace and Security (WPS)</a:t>
            </a:r>
          </a:p>
          <a:p>
            <a:pPr marL="800100" lvl="1" indent="-342900">
              <a:lnSpc>
                <a:spcPct val="115000"/>
              </a:lnSpc>
              <a:buFont typeface="Courier New"/>
              <a:buChar char="o"/>
            </a:pPr>
            <a:r>
              <a:rPr lang="en-US" sz="2400" dirty="0">
                <a:latin typeface="+mj-lt"/>
                <a:ea typeface="Malgun Gothic"/>
                <a:cs typeface="Times New Roman"/>
              </a:rPr>
              <a:t>2000, UN SCR 1325 on WPS</a:t>
            </a:r>
          </a:p>
          <a:p>
            <a:pPr marL="800100" lvl="1" indent="-342900">
              <a:lnSpc>
                <a:spcPct val="115000"/>
              </a:lnSpc>
              <a:buFont typeface="Courier New"/>
              <a:buChar char="o"/>
            </a:pPr>
            <a:r>
              <a:rPr lang="en-US" sz="2400" dirty="0">
                <a:latin typeface="+mj-lt"/>
                <a:ea typeface="Malgun Gothic"/>
                <a:cs typeface="Times New Roman"/>
              </a:rPr>
              <a:t>2008, UN SCR 1820 on WPS identifies the use of sexual violence as a tactic of war </a:t>
            </a:r>
          </a:p>
        </p:txBody>
      </p:sp>
    </p:spTree>
    <p:extLst>
      <p:ext uri="{BB962C8B-B14F-4D97-AF65-F5344CB8AC3E}">
        <p14:creationId xmlns:p14="http://schemas.microsoft.com/office/powerpoint/2010/main" val="3880243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75508" y="54769"/>
            <a:ext cx="9005300" cy="68086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744538" y="6426202"/>
            <a:ext cx="72834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dirty="0">
                <a:solidFill>
                  <a:srgbClr val="586064"/>
                </a:solidFill>
                <a:latin typeface="Century Gothic" pitchFamily="34" charset="0"/>
                <a:ea typeface="MS PGothic" pitchFamily="34" charset="-128"/>
                <a:cs typeface="Arial" pitchFamily="34" charset="0"/>
              </a:rPr>
              <a:t>Copyright © 2018–2023 Education for Social Justice Foundation. All rights reserved. </a:t>
            </a:r>
          </a:p>
        </p:txBody>
      </p:sp>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2344" y="6365857"/>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44538" y="304800"/>
            <a:ext cx="7418388" cy="15240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gn="l">
              <a:defRPr/>
            </a:pPr>
            <a:r>
              <a:rPr lang="en-US" b="1" dirty="0">
                <a:solidFill>
                  <a:srgbClr val="002060"/>
                </a:solidFill>
                <a:effectLst/>
              </a:rPr>
              <a:t>Education for Social </a:t>
            </a:r>
          </a:p>
          <a:p>
            <a:pPr algn="l">
              <a:defRPr/>
            </a:pPr>
            <a:r>
              <a:rPr lang="en-US" b="1" dirty="0">
                <a:solidFill>
                  <a:srgbClr val="002060"/>
                </a:solidFill>
                <a:effectLst/>
              </a:rPr>
              <a:t>Justice Foundation</a:t>
            </a:r>
          </a:p>
          <a:p>
            <a:pPr algn="l">
              <a:defRPr/>
            </a:pPr>
            <a:r>
              <a:rPr lang="en-US" sz="6200" dirty="0">
                <a:solidFill>
                  <a:srgbClr val="2F5897"/>
                </a:solidFill>
              </a:rPr>
              <a:t> </a:t>
            </a:r>
          </a:p>
        </p:txBody>
      </p:sp>
      <p:sp>
        <p:nvSpPr>
          <p:cNvPr id="8" name="Content Placeholder 2"/>
          <p:cNvSpPr txBox="1">
            <a:spLocks/>
          </p:cNvSpPr>
          <p:nvPr/>
        </p:nvSpPr>
        <p:spPr>
          <a:xfrm>
            <a:off x="609600" y="2057400"/>
            <a:ext cx="8229600" cy="4114800"/>
          </a:xfrm>
          <a:prstGeom prst="rect">
            <a:avLst/>
          </a:prstGeom>
          <a:ln>
            <a:noFill/>
          </a:ln>
        </p:spPr>
        <p:txBody>
          <a:bodyPr/>
          <a:lstStyle>
            <a:lvl1pPr marL="342900" indent="-342900" algn="l" rtl="0" eaLnBrk="0" fontAlgn="base" hangingPunct="0">
              <a:spcBef>
                <a:spcPct val="20000"/>
              </a:spcBef>
              <a:spcAft>
                <a:spcPct val="0"/>
              </a:spcAft>
              <a:buFont typeface="Arial" pitchFamily="34" charset="0"/>
              <a:buChar char="•"/>
              <a:defRPr sz="2400" kern="1200">
                <a:solidFill>
                  <a:srgbClr val="7F7F7F"/>
                </a:solidFill>
                <a:latin typeface="+mj-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2pPr>
            <a:lvl3pPr marL="11430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4pPr>
            <a:lvl5pPr marL="20574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sz="2800" dirty="0">
                <a:solidFill>
                  <a:prstClr val="black">
                    <a:lumMod val="65000"/>
                    <a:lumOff val="35000"/>
                  </a:prstClr>
                </a:solidFill>
              </a:rPr>
              <a:t>The Education for Social Justice Foundation (ESJF) provides </a:t>
            </a:r>
            <a:r>
              <a:rPr lang="en-US" sz="2800" b="1" dirty="0">
                <a:solidFill>
                  <a:prstClr val="black">
                    <a:lumMod val="65000"/>
                    <a:lumOff val="35000"/>
                  </a:prstClr>
                </a:solidFill>
              </a:rPr>
              <a:t>education on past injustices relegated to the sidelines of history</a:t>
            </a:r>
            <a:r>
              <a:rPr lang="en-US" sz="2800" dirty="0">
                <a:solidFill>
                  <a:prstClr val="black">
                    <a:lumMod val="65000"/>
                    <a:lumOff val="35000"/>
                  </a:prstClr>
                </a:solidFill>
              </a:rPr>
              <a:t>. With students, educators, scholars, and activists across the world, we’re </a:t>
            </a:r>
            <a:r>
              <a:rPr lang="en-US" sz="2800" b="1" dirty="0">
                <a:solidFill>
                  <a:prstClr val="black">
                    <a:lumMod val="65000"/>
                    <a:lumOff val="35000"/>
                  </a:prstClr>
                </a:solidFill>
              </a:rPr>
              <a:t>committed to advancing social justice through education</a:t>
            </a:r>
            <a:r>
              <a:rPr lang="en-US" sz="2800" dirty="0">
                <a:solidFill>
                  <a:prstClr val="black">
                    <a:lumMod val="65000"/>
                    <a:lumOff val="35000"/>
                  </a:prstClr>
                </a:solidFill>
              </a:rPr>
              <a:t>.</a:t>
            </a:r>
          </a:p>
          <a:p>
            <a:pPr marL="0" indent="0">
              <a:buNone/>
            </a:pPr>
            <a:endParaRPr lang="en-US" sz="1400" dirty="0">
              <a:solidFill>
                <a:prstClr val="black">
                  <a:lumMod val="65000"/>
                  <a:lumOff val="35000"/>
                </a:prstClr>
              </a:solidFill>
            </a:endParaRPr>
          </a:p>
          <a:p>
            <a:pPr marL="0" lvl="0" indent="0" eaLnBrk="1" fontAlgn="auto" hangingPunct="1">
              <a:spcBef>
                <a:spcPts val="0"/>
              </a:spcBef>
              <a:spcAft>
                <a:spcPts val="0"/>
              </a:spcAft>
              <a:buNone/>
            </a:pPr>
            <a:r>
              <a:rPr lang="en-US" sz="2800" dirty="0">
                <a:solidFill>
                  <a:prstClr val="black">
                    <a:lumMod val="65000"/>
                    <a:lumOff val="35000"/>
                  </a:prstClr>
                </a:solidFill>
                <a:ea typeface="+mn-ea"/>
                <a:cs typeface="+mn-cs"/>
              </a:rPr>
              <a:t>ESJF incorporates lessons learned from history to develop dignity-affirming and inquiry-based curricula. </a:t>
            </a:r>
          </a:p>
          <a:p>
            <a:pPr marL="0" indent="0" algn="ctr">
              <a:buNone/>
            </a:pPr>
            <a:endParaRPr lang="en-US" sz="2800" dirty="0">
              <a:solidFill>
                <a:prstClr val="black">
                  <a:lumMod val="65000"/>
                  <a:lumOff val="35000"/>
                </a:prstClr>
              </a:solidFill>
            </a:endParaRPr>
          </a:p>
          <a:p>
            <a:pPr marL="0" indent="0" algn="ctr">
              <a:buNone/>
            </a:pPr>
            <a:r>
              <a:rPr lang="en-US" sz="1000" dirty="0">
                <a:solidFill>
                  <a:prstClr val="black">
                    <a:lumMod val="65000"/>
                    <a:lumOff val="35000"/>
                  </a:prstClr>
                </a:solidFill>
              </a:rPr>
              <a:t> </a:t>
            </a:r>
          </a:p>
        </p:txBody>
      </p:sp>
      <p:pic>
        <p:nvPicPr>
          <p:cNvPr id="1027" name="Picture 3" descr="C:\Users\Parents\Desktop\ESJF\ESJF logo\2018 logo\logo only with no background.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045" r="13187"/>
          <a:stretch/>
        </p:blipFill>
        <p:spPr bwMode="auto">
          <a:xfrm>
            <a:off x="7405114" y="559508"/>
            <a:ext cx="954528" cy="101458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9BDF90E-FDE9-4F4C-9EE0-6C7CEB77191B}" type="slidenum">
              <a:rPr lang="en-US" altLang="en-US" smtClean="0"/>
              <a:pPr>
                <a:defRPr/>
              </a:pPr>
              <a:t>2</a:t>
            </a:fld>
            <a:endParaRPr lang="en-US" altLang="en-US"/>
          </a:p>
        </p:txBody>
      </p:sp>
    </p:spTree>
    <p:extLst>
      <p:ext uri="{BB962C8B-B14F-4D97-AF65-F5344CB8AC3E}">
        <p14:creationId xmlns:p14="http://schemas.microsoft.com/office/powerpoint/2010/main" val="3852269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69351" y="21773"/>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80238" y="125820"/>
            <a:ext cx="8229600" cy="17526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Problems of the U.S. not adopting FFP: </a:t>
            </a:r>
            <a:r>
              <a:rPr lang="en-US" altLang="ko-KR" b="1" dirty="0">
                <a:solidFill>
                  <a:srgbClr val="0070C0"/>
                </a:solidFill>
                <a:effectLst/>
                <a:ea typeface="Batang" pitchFamily="18" charset="-127"/>
              </a:rPr>
              <a:t>Overseas 1</a:t>
            </a:r>
            <a:r>
              <a:rPr lang="en-US" altLang="ko-KR" b="1" dirty="0">
                <a:solidFill>
                  <a:srgbClr val="002060"/>
                </a:solidFill>
                <a:effectLst/>
                <a:ea typeface="Batang" pitchFamily="18" charset="-127"/>
              </a:rPr>
              <a:t> </a:t>
            </a:r>
            <a:endParaRPr lang="en-US" b="1" dirty="0">
              <a:solidFill>
                <a:srgbClr val="002060"/>
              </a:solidFill>
              <a:effectLst/>
              <a:ea typeface="Batang" pitchFamily="18" charset="-127"/>
            </a:endParaRPr>
          </a:p>
        </p:txBody>
      </p:sp>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20</a:t>
            </a:fld>
            <a:endParaRPr lang="en-US" altLang="en-US"/>
          </a:p>
        </p:txBody>
      </p:sp>
      <p:sp>
        <p:nvSpPr>
          <p:cNvPr id="2" name="Rectangle 1"/>
          <p:cNvSpPr/>
          <p:nvPr/>
        </p:nvSpPr>
        <p:spPr>
          <a:xfrm>
            <a:off x="480238" y="1878420"/>
            <a:ext cx="8313773" cy="4375044"/>
          </a:xfrm>
          <a:prstGeom prst="rect">
            <a:avLst/>
          </a:prstGeom>
        </p:spPr>
        <p:txBody>
          <a:bodyPr wrap="square">
            <a:spAutoFit/>
          </a:bodyPr>
          <a:lstStyle/>
          <a:p>
            <a:pPr marL="342900" marR="0" lvl="0" indent="-342900">
              <a:lnSpc>
                <a:spcPct val="115000"/>
              </a:lnSpc>
              <a:spcBef>
                <a:spcPts val="0"/>
              </a:spcBef>
              <a:spcAft>
                <a:spcPts val="0"/>
              </a:spcAft>
              <a:buFont typeface="Symbol"/>
              <a:buChar char=""/>
            </a:pPr>
            <a:r>
              <a:rPr lang="en-US" sz="2200" b="1" dirty="0">
                <a:latin typeface="+mj-lt"/>
                <a:ea typeface="Malgun Gothic"/>
                <a:cs typeface="Times New Roman"/>
              </a:rPr>
              <a:t>Extraterritoriality jurisdiction </a:t>
            </a:r>
            <a:r>
              <a:rPr lang="en-US" sz="2200" dirty="0">
                <a:latin typeface="+mj-lt"/>
                <a:ea typeface="Malgun Gothic"/>
                <a:cs typeface="Times New Roman"/>
              </a:rPr>
              <a:t>applies under </a:t>
            </a:r>
            <a:r>
              <a:rPr lang="en-US" sz="2200" b="1" dirty="0">
                <a:latin typeface="+mj-lt"/>
                <a:ea typeface="Malgun Gothic"/>
                <a:cs typeface="Calibri"/>
              </a:rPr>
              <a:t>Status of Forces Agreements</a:t>
            </a:r>
            <a:r>
              <a:rPr lang="en-US" sz="2200" dirty="0">
                <a:latin typeface="+mj-lt"/>
                <a:ea typeface="Malgun Gothic"/>
                <a:cs typeface="Calibri"/>
              </a:rPr>
              <a:t> (SOFAs) at o</a:t>
            </a:r>
            <a:r>
              <a:rPr lang="en-US" sz="2200" dirty="0">
                <a:latin typeface="+mj-lt"/>
                <a:ea typeface="Malgun Gothic"/>
                <a:cs typeface="Times New Roman"/>
              </a:rPr>
              <a:t>verseas military installations—often allow the U.S. to retain exclusive jurisdiction over its service members in many Asian countries. This means U.S. military personnel overseas face lighter punishment for an array of human rights violations, including sexual violence committed in host countries. </a:t>
            </a:r>
          </a:p>
          <a:p>
            <a:pPr marL="342900" marR="0" lvl="0" indent="-342900">
              <a:lnSpc>
                <a:spcPct val="115000"/>
              </a:lnSpc>
              <a:spcBef>
                <a:spcPts val="0"/>
              </a:spcBef>
              <a:spcAft>
                <a:spcPts val="0"/>
              </a:spcAft>
              <a:buFont typeface="Symbol"/>
              <a:buChar char=""/>
            </a:pPr>
            <a:r>
              <a:rPr lang="en-US" sz="2200" dirty="0">
                <a:latin typeface="+mj-lt"/>
                <a:ea typeface="Malgun Gothic"/>
                <a:cs typeface="Times New Roman"/>
              </a:rPr>
              <a:t>Additional problems</a:t>
            </a:r>
            <a:r>
              <a:rPr lang="en-US" altLang="ko-KR" sz="2200" dirty="0">
                <a:latin typeface="+mj-lt"/>
                <a:ea typeface="Malgun Gothic"/>
                <a:cs typeface="Times New Roman"/>
              </a:rPr>
              <a:t>—</a:t>
            </a:r>
            <a:r>
              <a:rPr lang="en-US" sz="2200" b="1" dirty="0">
                <a:latin typeface="+mj-lt"/>
                <a:ea typeface="Malgun Gothic"/>
                <a:cs typeface="Times New Roman"/>
              </a:rPr>
              <a:t>systematic environmental pollution</a:t>
            </a:r>
            <a:r>
              <a:rPr lang="en-US" sz="2200" dirty="0">
                <a:latin typeface="+mj-lt"/>
                <a:ea typeface="Malgun Gothic"/>
                <a:cs typeface="Times New Roman"/>
              </a:rPr>
              <a:t>, including disposal of toxic waste into soil and water in the host countries</a:t>
            </a:r>
          </a:p>
          <a:p>
            <a:pPr marL="342900" marR="0" lvl="0" indent="-342900">
              <a:lnSpc>
                <a:spcPct val="115000"/>
              </a:lnSpc>
              <a:spcBef>
                <a:spcPts val="0"/>
              </a:spcBef>
              <a:spcAft>
                <a:spcPts val="0"/>
              </a:spcAft>
              <a:buFont typeface="Symbol"/>
              <a:buChar char=""/>
            </a:pPr>
            <a:r>
              <a:rPr lang="en-US" sz="2200" dirty="0">
                <a:latin typeface="+mj-lt"/>
                <a:ea typeface="Malgun Gothic"/>
                <a:cs typeface="Times New Roman"/>
              </a:rPr>
              <a:t>ROK, Japan, Afghanistan, &amp; Gaza</a:t>
            </a:r>
            <a:endParaRPr lang="en-US" sz="2200" dirty="0">
              <a:effectLst/>
              <a:latin typeface="+mj-lt"/>
              <a:ea typeface="Malgun Gothic"/>
              <a:cs typeface="Times New Roman"/>
            </a:endParaRPr>
          </a:p>
        </p:txBody>
      </p:sp>
    </p:spTree>
    <p:extLst>
      <p:ext uri="{BB962C8B-B14F-4D97-AF65-F5344CB8AC3E}">
        <p14:creationId xmlns:p14="http://schemas.microsoft.com/office/powerpoint/2010/main" val="1123729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91118" y="30126"/>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21</a:t>
            </a:fld>
            <a:endParaRPr lang="en-US" altLang="en-US"/>
          </a:p>
        </p:txBody>
      </p:sp>
      <p:sp>
        <p:nvSpPr>
          <p:cNvPr id="7" name="Title 1"/>
          <p:cNvSpPr txBox="1">
            <a:spLocks/>
          </p:cNvSpPr>
          <p:nvPr/>
        </p:nvSpPr>
        <p:spPr>
          <a:xfrm>
            <a:off x="478968" y="152400"/>
            <a:ext cx="8229600" cy="17526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Problems of the U.S. not adopting FFP: </a:t>
            </a:r>
            <a:r>
              <a:rPr lang="en-US" altLang="ko-KR" b="1" dirty="0">
                <a:solidFill>
                  <a:srgbClr val="0070C0"/>
                </a:solidFill>
                <a:effectLst/>
                <a:ea typeface="Batang" pitchFamily="18" charset="-127"/>
              </a:rPr>
              <a:t>Overseas 2</a:t>
            </a:r>
            <a:endParaRPr lang="en-US" b="1" dirty="0">
              <a:solidFill>
                <a:srgbClr val="0070C0"/>
              </a:solidFill>
              <a:effectLst/>
              <a:ea typeface="Batang" pitchFamily="18" charset="-127"/>
            </a:endParaRPr>
          </a:p>
        </p:txBody>
      </p:sp>
      <p:sp>
        <p:nvSpPr>
          <p:cNvPr id="2" name="Rectangle 1"/>
          <p:cNvSpPr/>
          <p:nvPr/>
        </p:nvSpPr>
        <p:spPr>
          <a:xfrm>
            <a:off x="478968" y="1706871"/>
            <a:ext cx="8229600" cy="4799775"/>
          </a:xfrm>
          <a:prstGeom prst="rect">
            <a:avLst/>
          </a:prstGeom>
        </p:spPr>
        <p:txBody>
          <a:bodyPr wrap="square">
            <a:spAutoFit/>
          </a:bodyPr>
          <a:lstStyle/>
          <a:p>
            <a:pPr>
              <a:lnSpc>
                <a:spcPct val="115000"/>
              </a:lnSpc>
            </a:pPr>
            <a:r>
              <a:rPr lang="en-US" sz="2400" b="1" dirty="0">
                <a:latin typeface="+mj-lt"/>
                <a:ea typeface="Malgun Gothic"/>
                <a:cs typeface="Calibri"/>
              </a:rPr>
              <a:t>ROK</a:t>
            </a:r>
            <a:endParaRPr lang="en-US" sz="2400" b="1" dirty="0">
              <a:latin typeface="+mj-lt"/>
              <a:ea typeface="Malgun Gothic"/>
              <a:cs typeface="Times New Roman"/>
            </a:endParaRPr>
          </a:p>
          <a:p>
            <a:pPr>
              <a:lnSpc>
                <a:spcPct val="115000"/>
              </a:lnSpc>
            </a:pPr>
            <a:r>
              <a:rPr lang="en-US" sz="2200" dirty="0">
                <a:latin typeface="+mj-lt"/>
                <a:ea typeface="Malgun Gothic"/>
                <a:cs typeface="Calibri"/>
              </a:rPr>
              <a:t>ROK hosts the U.S. military’s largest overseas installation at Camp Humphreys </a:t>
            </a:r>
            <a:endParaRPr lang="en-US" sz="2200" dirty="0">
              <a:latin typeface="+mj-lt"/>
              <a:ea typeface="Malgun Gothic"/>
              <a:cs typeface="Times New Roman"/>
            </a:endParaRPr>
          </a:p>
          <a:p>
            <a:pPr marL="342900" marR="0" lvl="0" indent="-342900">
              <a:lnSpc>
                <a:spcPct val="115000"/>
              </a:lnSpc>
              <a:spcBef>
                <a:spcPts val="0"/>
              </a:spcBef>
              <a:spcAft>
                <a:spcPts val="0"/>
              </a:spcAft>
              <a:buFont typeface="Symbol"/>
              <a:buChar char=""/>
            </a:pPr>
            <a:r>
              <a:rPr lang="en-US" sz="2200" b="1" dirty="0">
                <a:latin typeface="+mj-lt"/>
                <a:ea typeface="Malgun Gothic"/>
                <a:cs typeface="Calibri"/>
              </a:rPr>
              <a:t>1992</a:t>
            </a:r>
            <a:r>
              <a:rPr lang="en-US" sz="2200" dirty="0">
                <a:latin typeface="+mj-lt"/>
                <a:ea typeface="Malgun Gothic"/>
                <a:cs typeface="Calibri"/>
              </a:rPr>
              <a:t>: Kenneth </a:t>
            </a:r>
            <a:r>
              <a:rPr lang="en-US" sz="2200" dirty="0" err="1">
                <a:latin typeface="+mj-lt"/>
                <a:ea typeface="Malgun Gothic"/>
                <a:cs typeface="Calibri"/>
              </a:rPr>
              <a:t>Markle</a:t>
            </a:r>
            <a:r>
              <a:rPr lang="en-US" sz="2200" dirty="0">
                <a:latin typeface="+mj-lt"/>
                <a:ea typeface="Malgun Gothic"/>
                <a:cs typeface="Calibri"/>
              </a:rPr>
              <a:t>, U.S. serviceman, sexually assaulted and murdered 26-year-old Yun </a:t>
            </a:r>
            <a:r>
              <a:rPr lang="en-US" sz="2200" dirty="0" err="1">
                <a:latin typeface="+mj-lt"/>
                <a:ea typeface="Malgun Gothic"/>
                <a:cs typeface="Calibri"/>
              </a:rPr>
              <a:t>Geum</a:t>
            </a:r>
            <a:r>
              <a:rPr lang="en-US" sz="2200" dirty="0">
                <a:latin typeface="+mj-lt"/>
                <a:ea typeface="Malgun Gothic"/>
                <a:cs typeface="Calibri"/>
              </a:rPr>
              <a:t>-I, who was found bludgeoned to death with a bottle stuffed into her vagina and an umbrella into her anus   </a:t>
            </a:r>
          </a:p>
          <a:p>
            <a:pPr marL="342900" marR="0" lvl="0" indent="-342900">
              <a:lnSpc>
                <a:spcPct val="115000"/>
              </a:lnSpc>
              <a:spcBef>
                <a:spcPts val="0"/>
              </a:spcBef>
              <a:spcAft>
                <a:spcPts val="0"/>
              </a:spcAft>
              <a:buFont typeface="Symbol"/>
              <a:buChar char=""/>
            </a:pPr>
            <a:r>
              <a:rPr lang="en-US" sz="2200" b="1" dirty="0">
                <a:latin typeface="+mj-lt"/>
                <a:ea typeface="Malgun Gothic"/>
                <a:cs typeface="Calibri"/>
              </a:rPr>
              <a:t>2002</a:t>
            </a:r>
            <a:r>
              <a:rPr lang="en-US" sz="2200" dirty="0">
                <a:latin typeface="+mj-lt"/>
                <a:ea typeface="Malgun Gothic"/>
                <a:cs typeface="Calibri"/>
              </a:rPr>
              <a:t>: a U.S. armored tank driven by 2 U.S. military personnel ran over 13-year-olds </a:t>
            </a:r>
            <a:r>
              <a:rPr lang="en-US" sz="2200" dirty="0" err="1">
                <a:latin typeface="+mj-lt"/>
                <a:ea typeface="Malgun Gothic"/>
                <a:cs typeface="Calibri"/>
              </a:rPr>
              <a:t>Hyo</a:t>
            </a:r>
            <a:r>
              <a:rPr lang="en-US" sz="2200" dirty="0">
                <a:latin typeface="+mj-lt"/>
                <a:ea typeface="Malgun Gothic"/>
                <a:cs typeface="Calibri"/>
              </a:rPr>
              <a:t>-Soon and </a:t>
            </a:r>
            <a:r>
              <a:rPr lang="en-US" sz="2200" dirty="0" err="1">
                <a:latin typeface="+mj-lt"/>
                <a:ea typeface="Malgun Gothic"/>
                <a:cs typeface="Calibri"/>
              </a:rPr>
              <a:t>Mi</a:t>
            </a:r>
            <a:r>
              <a:rPr lang="en-US" sz="2200" dirty="0">
                <a:latin typeface="+mj-lt"/>
                <a:ea typeface="Malgun Gothic"/>
                <a:cs typeface="Calibri"/>
              </a:rPr>
              <a:t>-Sun who died on the spot. A U.S. court-martial found the accused soldiers not guilty of negligent homicide in November 2002.</a:t>
            </a:r>
            <a:endParaRPr lang="en-US" sz="2200" dirty="0">
              <a:effectLst/>
              <a:latin typeface="+mj-lt"/>
              <a:ea typeface="Malgun Gothic"/>
              <a:cs typeface="Times New Roman"/>
            </a:endParaRPr>
          </a:p>
        </p:txBody>
      </p:sp>
    </p:spTree>
    <p:extLst>
      <p:ext uri="{BB962C8B-B14F-4D97-AF65-F5344CB8AC3E}">
        <p14:creationId xmlns:p14="http://schemas.microsoft.com/office/powerpoint/2010/main" val="1123729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91118" y="30126"/>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22</a:t>
            </a:fld>
            <a:endParaRPr lang="en-US" altLang="en-US"/>
          </a:p>
        </p:txBody>
      </p:sp>
      <p:sp>
        <p:nvSpPr>
          <p:cNvPr id="7" name="Title 1"/>
          <p:cNvSpPr txBox="1">
            <a:spLocks/>
          </p:cNvSpPr>
          <p:nvPr/>
        </p:nvSpPr>
        <p:spPr>
          <a:xfrm>
            <a:off x="478968" y="152400"/>
            <a:ext cx="8229600" cy="17526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Problems of the U.S. not adopting FFP: </a:t>
            </a:r>
            <a:r>
              <a:rPr lang="en-US" altLang="ko-KR" b="1" dirty="0">
                <a:solidFill>
                  <a:srgbClr val="0070C0"/>
                </a:solidFill>
                <a:effectLst/>
                <a:ea typeface="Batang" pitchFamily="18" charset="-127"/>
              </a:rPr>
              <a:t>Overseas 3</a:t>
            </a:r>
            <a:r>
              <a:rPr lang="en-US" altLang="ko-KR" b="1" dirty="0">
                <a:solidFill>
                  <a:srgbClr val="002060"/>
                </a:solidFill>
                <a:effectLst/>
                <a:ea typeface="Batang" pitchFamily="18" charset="-127"/>
              </a:rPr>
              <a:t> </a:t>
            </a:r>
            <a:endParaRPr lang="en-US" b="1" dirty="0">
              <a:solidFill>
                <a:srgbClr val="002060"/>
              </a:solidFill>
              <a:effectLst/>
              <a:ea typeface="Batang" pitchFamily="18" charset="-127"/>
            </a:endParaRPr>
          </a:p>
        </p:txBody>
      </p:sp>
      <p:sp>
        <p:nvSpPr>
          <p:cNvPr id="2" name="Rectangle 1"/>
          <p:cNvSpPr/>
          <p:nvPr/>
        </p:nvSpPr>
        <p:spPr>
          <a:xfrm>
            <a:off x="478968" y="1841894"/>
            <a:ext cx="8229600" cy="4552015"/>
          </a:xfrm>
          <a:prstGeom prst="rect">
            <a:avLst/>
          </a:prstGeom>
        </p:spPr>
        <p:txBody>
          <a:bodyPr wrap="square">
            <a:spAutoFit/>
          </a:bodyPr>
          <a:lstStyle/>
          <a:p>
            <a:pPr>
              <a:lnSpc>
                <a:spcPct val="115000"/>
              </a:lnSpc>
            </a:pPr>
            <a:r>
              <a:rPr lang="en-US" sz="2400" b="1" dirty="0">
                <a:solidFill>
                  <a:prstClr val="black"/>
                </a:solidFill>
                <a:latin typeface="+mj-lt"/>
                <a:ea typeface="Malgun Gothic"/>
                <a:cs typeface="Calibri"/>
              </a:rPr>
              <a:t>Okinawa, Japan</a:t>
            </a:r>
            <a:endParaRPr lang="en-US" sz="2400" b="1" dirty="0">
              <a:solidFill>
                <a:prstClr val="black"/>
              </a:solidFill>
              <a:latin typeface="+mj-lt"/>
              <a:ea typeface="Malgun Gothic"/>
              <a:cs typeface="Times New Roman"/>
            </a:endParaRPr>
          </a:p>
          <a:p>
            <a:pPr>
              <a:lnSpc>
                <a:spcPct val="115000"/>
              </a:lnSpc>
            </a:pPr>
            <a:r>
              <a:rPr lang="en-US" sz="2200" b="1" dirty="0">
                <a:solidFill>
                  <a:prstClr val="black"/>
                </a:solidFill>
                <a:latin typeface="+mj-lt"/>
                <a:ea typeface="Malgun Gothic"/>
                <a:cs typeface="Calibri"/>
              </a:rPr>
              <a:t>Hundreds of rape cases</a:t>
            </a:r>
            <a:r>
              <a:rPr lang="en-US" sz="2200" dirty="0">
                <a:solidFill>
                  <a:prstClr val="black"/>
                </a:solidFill>
                <a:latin typeface="+mj-lt"/>
                <a:ea typeface="Malgun Gothic"/>
                <a:cs typeface="Calibri"/>
              </a:rPr>
              <a:t> had been committed </a:t>
            </a:r>
            <a:r>
              <a:rPr lang="en-US" sz="2200" b="1" dirty="0">
                <a:solidFill>
                  <a:prstClr val="black"/>
                </a:solidFill>
                <a:latin typeface="+mj-lt"/>
                <a:ea typeface="Malgun Gothic"/>
                <a:cs typeface="Calibri"/>
              </a:rPr>
              <a:t>by U.S. military personnel against Okinawan women and children</a:t>
            </a:r>
            <a:r>
              <a:rPr lang="en-US" sz="2200" dirty="0">
                <a:solidFill>
                  <a:prstClr val="black"/>
                </a:solidFill>
                <a:latin typeface="+mj-lt"/>
                <a:ea typeface="Malgun Gothic"/>
                <a:cs typeface="Calibri"/>
              </a:rPr>
              <a:t>, who live with Japan’s highest [children’s] poverty rate &amp; the highest number of single-mother households </a:t>
            </a:r>
            <a:r>
              <a:rPr lang="en-US" sz="2000" dirty="0">
                <a:solidFill>
                  <a:prstClr val="black"/>
                </a:solidFill>
                <a:latin typeface="+mj-lt"/>
                <a:ea typeface="Malgun Gothic"/>
                <a:cs typeface="Calibri"/>
              </a:rPr>
              <a:t>(1945–2011) </a:t>
            </a:r>
            <a:endParaRPr lang="en-US" sz="2000" dirty="0">
              <a:solidFill>
                <a:prstClr val="black"/>
              </a:solidFill>
              <a:latin typeface="+mj-lt"/>
              <a:ea typeface="Malgun Gothic"/>
              <a:cs typeface="Times New Roman"/>
            </a:endParaRPr>
          </a:p>
          <a:p>
            <a:pPr marL="342900" indent="-342900">
              <a:lnSpc>
                <a:spcPct val="115000"/>
              </a:lnSpc>
              <a:buFont typeface="Symbol"/>
              <a:buChar char=""/>
            </a:pPr>
            <a:r>
              <a:rPr lang="en-US" sz="2000" b="1" dirty="0">
                <a:solidFill>
                  <a:prstClr val="black"/>
                </a:solidFill>
                <a:latin typeface="+mj-lt"/>
                <a:ea typeface="Malgun Gothic"/>
                <a:cs typeface="Calibri"/>
              </a:rPr>
              <a:t>1995</a:t>
            </a:r>
            <a:r>
              <a:rPr lang="en-US" sz="2000" dirty="0">
                <a:solidFill>
                  <a:prstClr val="black"/>
                </a:solidFill>
                <a:latin typeface="+mj-lt"/>
                <a:ea typeface="Malgun Gothic"/>
                <a:cs typeface="Calibri"/>
              </a:rPr>
              <a:t>: custody transfers of 3 U.S. servicemen who kidnapped and repeatedly raped a 12-year-old Okinawan schoolgirl were delayed. The 3 men, who served terms in Japanese prisons, were released in 2003 </a:t>
            </a:r>
            <a:endParaRPr lang="en-US" sz="2000" dirty="0">
              <a:solidFill>
                <a:prstClr val="black"/>
              </a:solidFill>
              <a:latin typeface="+mj-lt"/>
              <a:ea typeface="Malgun Gothic"/>
              <a:cs typeface="Times New Roman"/>
            </a:endParaRPr>
          </a:p>
          <a:p>
            <a:pPr marL="342900" indent="-342900">
              <a:lnSpc>
                <a:spcPct val="115000"/>
              </a:lnSpc>
              <a:buFont typeface="Symbol"/>
              <a:buChar char=""/>
            </a:pPr>
            <a:r>
              <a:rPr lang="en-US" sz="2000" b="1" dirty="0">
                <a:solidFill>
                  <a:prstClr val="black"/>
                </a:solidFill>
                <a:latin typeface="+mj-lt"/>
                <a:ea typeface="Malgun Gothic"/>
                <a:cs typeface="Calibri"/>
              </a:rPr>
              <a:t>2016</a:t>
            </a:r>
            <a:r>
              <a:rPr lang="en-US" sz="2000" dirty="0">
                <a:solidFill>
                  <a:prstClr val="black"/>
                </a:solidFill>
                <a:latin typeface="+mj-lt"/>
                <a:ea typeface="Malgun Gothic"/>
                <a:cs typeface="Calibri"/>
              </a:rPr>
              <a:t>: the dumped body of a 20-year-old woman was found after a 32-year-old former Marine civilian base worker sexually assaulted, raped, and killed her</a:t>
            </a:r>
            <a:endParaRPr lang="en-US" sz="2000" dirty="0">
              <a:solidFill>
                <a:prstClr val="black"/>
              </a:solidFill>
              <a:latin typeface="+mj-lt"/>
              <a:ea typeface="Malgun Gothic"/>
              <a:cs typeface="Times New Roman"/>
            </a:endParaRPr>
          </a:p>
        </p:txBody>
      </p:sp>
    </p:spTree>
    <p:extLst>
      <p:ext uri="{BB962C8B-B14F-4D97-AF65-F5344CB8AC3E}">
        <p14:creationId xmlns:p14="http://schemas.microsoft.com/office/powerpoint/2010/main" val="4205612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107450" y="30126"/>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23</a:t>
            </a:fld>
            <a:endParaRPr lang="en-US" altLang="en-US"/>
          </a:p>
        </p:txBody>
      </p:sp>
      <p:sp>
        <p:nvSpPr>
          <p:cNvPr id="7" name="Title 1"/>
          <p:cNvSpPr txBox="1">
            <a:spLocks/>
          </p:cNvSpPr>
          <p:nvPr/>
        </p:nvSpPr>
        <p:spPr>
          <a:xfrm>
            <a:off x="478968" y="152400"/>
            <a:ext cx="8229600" cy="17526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Problems of the U.S. not adopting FFP: </a:t>
            </a:r>
            <a:r>
              <a:rPr lang="en-US" altLang="ko-KR" b="1" dirty="0">
                <a:solidFill>
                  <a:srgbClr val="0070C0"/>
                </a:solidFill>
                <a:effectLst/>
                <a:ea typeface="Batang" pitchFamily="18" charset="-127"/>
              </a:rPr>
              <a:t>Overseas 4</a:t>
            </a:r>
            <a:r>
              <a:rPr lang="en-US" altLang="ko-KR" b="1" dirty="0">
                <a:solidFill>
                  <a:srgbClr val="002060"/>
                </a:solidFill>
                <a:effectLst/>
                <a:ea typeface="Batang" pitchFamily="18" charset="-127"/>
              </a:rPr>
              <a:t> </a:t>
            </a:r>
            <a:endParaRPr lang="en-US" b="1" dirty="0">
              <a:solidFill>
                <a:srgbClr val="002060"/>
              </a:solidFill>
              <a:effectLst/>
              <a:ea typeface="Batang" pitchFamily="18" charset="-127"/>
            </a:endParaRPr>
          </a:p>
        </p:txBody>
      </p:sp>
      <p:sp>
        <p:nvSpPr>
          <p:cNvPr id="4" name="Rectangle 3"/>
          <p:cNvSpPr/>
          <p:nvPr/>
        </p:nvSpPr>
        <p:spPr>
          <a:xfrm>
            <a:off x="609600" y="1924878"/>
            <a:ext cx="8001000" cy="4605107"/>
          </a:xfrm>
          <a:prstGeom prst="rect">
            <a:avLst/>
          </a:prstGeom>
        </p:spPr>
        <p:txBody>
          <a:bodyPr wrap="square">
            <a:spAutoFit/>
          </a:bodyPr>
          <a:lstStyle/>
          <a:p>
            <a:pPr>
              <a:lnSpc>
                <a:spcPct val="115000"/>
              </a:lnSpc>
            </a:pPr>
            <a:r>
              <a:rPr lang="en-US" sz="2400" b="1" dirty="0">
                <a:solidFill>
                  <a:schemeClr val="tx1">
                    <a:lumMod val="85000"/>
                    <a:lumOff val="15000"/>
                  </a:schemeClr>
                </a:solidFill>
                <a:latin typeface="+mj-lt"/>
                <a:ea typeface="Malgun Gothic"/>
                <a:cs typeface="Calibri"/>
              </a:rPr>
              <a:t>Asia: 2015 “Comfort Women” Agreement</a:t>
            </a:r>
            <a:endParaRPr lang="en-US" sz="2400" b="1" dirty="0">
              <a:solidFill>
                <a:schemeClr val="tx1">
                  <a:lumMod val="85000"/>
                  <a:lumOff val="15000"/>
                </a:schemeClr>
              </a:solidFill>
              <a:latin typeface="+mj-lt"/>
              <a:ea typeface="Malgun Gothic"/>
              <a:cs typeface="Times New Roman"/>
            </a:endParaRPr>
          </a:p>
          <a:p>
            <a:pPr marL="342900" marR="0" lvl="0" indent="-342900">
              <a:lnSpc>
                <a:spcPct val="115000"/>
              </a:lnSpc>
              <a:spcBef>
                <a:spcPts val="0"/>
              </a:spcBef>
              <a:spcAft>
                <a:spcPts val="0"/>
              </a:spcAft>
              <a:buFont typeface="Symbol"/>
              <a:buChar char=""/>
            </a:pPr>
            <a:r>
              <a:rPr lang="en-US" sz="2100" dirty="0">
                <a:latin typeface="+mj-lt"/>
                <a:ea typeface="Malgun Gothic"/>
                <a:cs typeface="Times New Roman"/>
              </a:rPr>
              <a:t>On Dec. 28, 2015, foreign affairs ministers from the ROK and Japan reached a “comfort women” agreement </a:t>
            </a:r>
            <a:r>
              <a:rPr lang="en-US" sz="2100" b="1" dirty="0">
                <a:latin typeface="+mj-lt"/>
                <a:ea typeface="Malgun Gothic"/>
                <a:cs typeface="Times New Roman"/>
              </a:rPr>
              <a:t>without the surviving victims’ consent</a:t>
            </a:r>
            <a:r>
              <a:rPr lang="en-US" sz="2100" dirty="0">
                <a:latin typeface="+mj-lt"/>
                <a:ea typeface="Malgun Gothic"/>
                <a:cs typeface="Times New Roman"/>
              </a:rPr>
              <a:t>. This agreement was indicated as a “final and irreversible” resolution. </a:t>
            </a:r>
          </a:p>
          <a:p>
            <a:pPr marL="342900" marR="0" lvl="0" indent="-342900">
              <a:lnSpc>
                <a:spcPct val="115000"/>
              </a:lnSpc>
              <a:spcBef>
                <a:spcPts val="0"/>
              </a:spcBef>
              <a:spcAft>
                <a:spcPts val="0"/>
              </a:spcAft>
              <a:buFont typeface="Symbol"/>
              <a:buChar char=""/>
            </a:pPr>
            <a:r>
              <a:rPr lang="en-US" sz="2100" dirty="0">
                <a:latin typeface="+mj-lt"/>
                <a:ea typeface="Malgun Gothic"/>
                <a:cs typeface="Times New Roman"/>
              </a:rPr>
              <a:t>From the 1930s to the end of WWII, the Japanese Imperial Armed Forces established and operated numerous “comfort stations” for Japanese soldiers in the territories they occupied. Numerous women and girls from throughout Asia were forced into this military sexual slavery. </a:t>
            </a:r>
          </a:p>
          <a:p>
            <a:pPr marL="342900" marR="0" lvl="0" indent="-342900">
              <a:lnSpc>
                <a:spcPct val="115000"/>
              </a:lnSpc>
              <a:spcBef>
                <a:spcPts val="0"/>
              </a:spcBef>
              <a:spcAft>
                <a:spcPts val="0"/>
              </a:spcAft>
              <a:buFont typeface="Symbol"/>
              <a:buChar char=""/>
            </a:pPr>
            <a:r>
              <a:rPr lang="en-US" sz="2100" dirty="0">
                <a:latin typeface="+mj-lt"/>
                <a:ea typeface="Malgun Gothic"/>
                <a:cs typeface="Times New Roman"/>
              </a:rPr>
              <a:t>The U.S. applauded the agreement</a:t>
            </a:r>
            <a:endParaRPr lang="en-US" sz="2100" dirty="0">
              <a:effectLst/>
              <a:latin typeface="+mj-lt"/>
              <a:ea typeface="Malgun Gothic"/>
              <a:cs typeface="Times New Roman"/>
            </a:endParaRPr>
          </a:p>
        </p:txBody>
      </p:sp>
    </p:spTree>
    <p:extLst>
      <p:ext uri="{BB962C8B-B14F-4D97-AF65-F5344CB8AC3E}">
        <p14:creationId xmlns:p14="http://schemas.microsoft.com/office/powerpoint/2010/main" val="284136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107450" y="30126"/>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24</a:t>
            </a:fld>
            <a:endParaRPr lang="en-US" altLang="en-US"/>
          </a:p>
        </p:txBody>
      </p:sp>
      <p:sp>
        <p:nvSpPr>
          <p:cNvPr id="7" name="Title 1"/>
          <p:cNvSpPr txBox="1">
            <a:spLocks/>
          </p:cNvSpPr>
          <p:nvPr/>
        </p:nvSpPr>
        <p:spPr>
          <a:xfrm>
            <a:off x="498613" y="219463"/>
            <a:ext cx="8229600" cy="855569"/>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From 2014 to 2023 </a:t>
            </a:r>
            <a:endParaRPr lang="en-US" b="1" dirty="0">
              <a:solidFill>
                <a:srgbClr val="002060"/>
              </a:solidFill>
              <a:effectLst/>
              <a:ea typeface="Batang" pitchFamily="18" charset="-127"/>
            </a:endParaRPr>
          </a:p>
        </p:txBody>
      </p:sp>
      <p:sp>
        <p:nvSpPr>
          <p:cNvPr id="4" name="Rectangle 3"/>
          <p:cNvSpPr/>
          <p:nvPr/>
        </p:nvSpPr>
        <p:spPr>
          <a:xfrm>
            <a:off x="384314" y="1100734"/>
            <a:ext cx="8340586" cy="5543056"/>
          </a:xfrm>
          <a:prstGeom prst="rect">
            <a:avLst/>
          </a:prstGeom>
        </p:spPr>
        <p:txBody>
          <a:bodyPr wrap="square">
            <a:spAutoFit/>
          </a:bodyPr>
          <a:lstStyle/>
          <a:p>
            <a:pPr marL="342900" indent="-342900">
              <a:lnSpc>
                <a:spcPct val="115000"/>
              </a:lnSpc>
              <a:buFont typeface="Arial" pitchFamily="34" charset="0"/>
              <a:buChar char="•"/>
            </a:pPr>
            <a:r>
              <a:rPr lang="en-US" sz="2200" dirty="0">
                <a:solidFill>
                  <a:prstClr val="black">
                    <a:lumMod val="85000"/>
                    <a:lumOff val="15000"/>
                  </a:prstClr>
                </a:solidFill>
                <a:latin typeface="Century Gothic"/>
                <a:ea typeface="Malgun Gothic"/>
                <a:cs typeface="Times New Roman"/>
              </a:rPr>
              <a:t>April 24, 2014: U.S. Pres. Obama let Japan to reinterpret Japan’s Constitution to allow for collective self-defense </a:t>
            </a:r>
          </a:p>
          <a:p>
            <a:pPr marL="342900" indent="-342900">
              <a:lnSpc>
                <a:spcPct val="115000"/>
              </a:lnSpc>
              <a:buFont typeface="Arial" pitchFamily="34" charset="0"/>
              <a:buChar char="•"/>
            </a:pPr>
            <a:r>
              <a:rPr lang="en-US" sz="2200" dirty="0">
                <a:solidFill>
                  <a:prstClr val="black">
                    <a:lumMod val="85000"/>
                    <a:lumOff val="15000"/>
                  </a:prstClr>
                </a:solidFill>
                <a:latin typeface="Century Gothic"/>
                <a:ea typeface="Malgun Gothic"/>
                <a:cs typeface="Times New Roman"/>
              </a:rPr>
              <a:t>Dec. 28, 2014: </a:t>
            </a:r>
            <a:r>
              <a:rPr lang="en-US" sz="2200" b="1" dirty="0">
                <a:solidFill>
                  <a:prstClr val="black">
                    <a:lumMod val="85000"/>
                    <a:lumOff val="15000"/>
                  </a:prstClr>
                </a:solidFill>
                <a:latin typeface="Century Gothic"/>
                <a:ea typeface="Malgun Gothic"/>
                <a:cs typeface="Times New Roman"/>
              </a:rPr>
              <a:t>Trilateral Information-Sharing Arrangement </a:t>
            </a:r>
            <a:r>
              <a:rPr lang="en-US" sz="2200" dirty="0">
                <a:solidFill>
                  <a:prstClr val="black">
                    <a:lumMod val="85000"/>
                    <a:lumOff val="15000"/>
                  </a:prstClr>
                </a:solidFill>
                <a:latin typeface="Century Gothic"/>
                <a:ea typeface="Malgun Gothic"/>
                <a:cs typeface="Times New Roman"/>
              </a:rPr>
              <a:t>signed between the U.S., South Korea, and Japan </a:t>
            </a:r>
          </a:p>
          <a:p>
            <a:pPr marL="342900" indent="-342900">
              <a:lnSpc>
                <a:spcPct val="115000"/>
              </a:lnSpc>
              <a:buFont typeface="Arial" pitchFamily="34" charset="0"/>
              <a:buChar char="•"/>
            </a:pPr>
            <a:r>
              <a:rPr lang="en-US" sz="2200" dirty="0">
                <a:solidFill>
                  <a:prstClr val="black">
                    <a:lumMod val="85000"/>
                    <a:lumOff val="15000"/>
                  </a:prstClr>
                </a:solidFill>
                <a:latin typeface="Century Gothic"/>
                <a:ea typeface="Malgun Gothic"/>
                <a:cs typeface="Times New Roman"/>
              </a:rPr>
              <a:t>Dec. 28, 2015: </a:t>
            </a:r>
            <a:r>
              <a:rPr lang="en-US" sz="2200" b="1" dirty="0">
                <a:solidFill>
                  <a:prstClr val="black">
                    <a:lumMod val="85000"/>
                    <a:lumOff val="15000"/>
                  </a:prstClr>
                </a:solidFill>
                <a:latin typeface="Century Gothic"/>
                <a:ea typeface="Malgun Gothic"/>
                <a:cs typeface="Times New Roman"/>
              </a:rPr>
              <a:t>“Comfort Women” agreement</a:t>
            </a:r>
          </a:p>
          <a:p>
            <a:pPr marL="342900" indent="-342900">
              <a:lnSpc>
                <a:spcPct val="115000"/>
              </a:lnSpc>
              <a:buFont typeface="Arial" pitchFamily="34" charset="0"/>
              <a:buChar char="•"/>
            </a:pPr>
            <a:r>
              <a:rPr lang="en-US" sz="2200" dirty="0">
                <a:solidFill>
                  <a:prstClr val="black">
                    <a:lumMod val="85000"/>
                    <a:lumOff val="15000"/>
                  </a:prstClr>
                </a:solidFill>
                <a:latin typeface="Century Gothic"/>
                <a:ea typeface="Malgun Gothic"/>
                <a:cs typeface="Times New Roman"/>
              </a:rPr>
              <a:t>Nov. 23, 2016: South Korea and Japan signed the General Security of Military Information Agreement, </a:t>
            </a:r>
            <a:r>
              <a:rPr lang="en-US" sz="2200" b="1" dirty="0">
                <a:solidFill>
                  <a:prstClr val="black">
                    <a:lumMod val="85000"/>
                    <a:lumOff val="15000"/>
                  </a:prstClr>
                </a:solidFill>
                <a:latin typeface="Century Gothic"/>
                <a:ea typeface="Malgun Gothic"/>
                <a:cs typeface="Times New Roman"/>
              </a:rPr>
              <a:t>GSOMIA</a:t>
            </a:r>
          </a:p>
          <a:p>
            <a:pPr marL="342900" indent="-342900">
              <a:lnSpc>
                <a:spcPct val="115000"/>
              </a:lnSpc>
              <a:buFont typeface="Arial" pitchFamily="34" charset="0"/>
              <a:buChar char="•"/>
            </a:pPr>
            <a:r>
              <a:rPr lang="en-US" sz="2200" dirty="0">
                <a:solidFill>
                  <a:prstClr val="black">
                    <a:lumMod val="85000"/>
                    <a:lumOff val="15000"/>
                  </a:prstClr>
                </a:solidFill>
                <a:latin typeface="Century Gothic"/>
                <a:ea typeface="Malgun Gothic"/>
                <a:cs typeface="Times New Roman"/>
              </a:rPr>
              <a:t>May 2017: ROK deployed the U.S. anti-ballistic missile defense system, Terminal High Altitude Defense (</a:t>
            </a:r>
            <a:r>
              <a:rPr lang="en-US" sz="2200" b="1" dirty="0">
                <a:solidFill>
                  <a:prstClr val="black">
                    <a:lumMod val="85000"/>
                    <a:lumOff val="15000"/>
                  </a:prstClr>
                </a:solidFill>
                <a:latin typeface="Century Gothic"/>
                <a:ea typeface="Malgun Gothic"/>
                <a:cs typeface="Times New Roman"/>
              </a:rPr>
              <a:t>THAAD</a:t>
            </a:r>
            <a:r>
              <a:rPr lang="en-US" sz="2200" dirty="0">
                <a:solidFill>
                  <a:prstClr val="black">
                    <a:lumMod val="85000"/>
                    <a:lumOff val="15000"/>
                  </a:prstClr>
                </a:solidFill>
                <a:latin typeface="Century Gothic"/>
                <a:ea typeface="Malgun Gothic"/>
                <a:cs typeface="Times New Roman"/>
              </a:rPr>
              <a:t>) </a:t>
            </a:r>
          </a:p>
          <a:p>
            <a:pPr marL="342900" indent="-342900">
              <a:lnSpc>
                <a:spcPct val="115000"/>
              </a:lnSpc>
              <a:buFont typeface="Arial" pitchFamily="34" charset="0"/>
              <a:buChar char="•"/>
            </a:pPr>
            <a:r>
              <a:rPr lang="en-US" sz="2200" dirty="0">
                <a:solidFill>
                  <a:prstClr val="black">
                    <a:lumMod val="85000"/>
                    <a:lumOff val="15000"/>
                  </a:prstClr>
                </a:solidFill>
                <a:latin typeface="Century Gothic"/>
                <a:ea typeface="Malgun Gothic"/>
                <a:cs typeface="Times New Roman"/>
              </a:rPr>
              <a:t>Nov. 22, 2019: </a:t>
            </a:r>
            <a:r>
              <a:rPr lang="en-US" sz="2200" b="1" dirty="0">
                <a:solidFill>
                  <a:prstClr val="black">
                    <a:lumMod val="85000"/>
                    <a:lumOff val="15000"/>
                  </a:prstClr>
                </a:solidFill>
                <a:latin typeface="Century Gothic"/>
                <a:ea typeface="Malgun Gothic"/>
                <a:cs typeface="Times New Roman"/>
              </a:rPr>
              <a:t>GSOMIA suspended </a:t>
            </a:r>
            <a:r>
              <a:rPr lang="en-US" sz="2200" dirty="0">
                <a:solidFill>
                  <a:prstClr val="black">
                    <a:lumMod val="85000"/>
                    <a:lumOff val="15000"/>
                  </a:prstClr>
                </a:solidFill>
                <a:latin typeface="Century Gothic"/>
                <a:ea typeface="Malgun Gothic"/>
                <a:cs typeface="Times New Roman"/>
              </a:rPr>
              <a:t>over trade disputes</a:t>
            </a:r>
          </a:p>
          <a:p>
            <a:pPr marL="342900" indent="-342900">
              <a:lnSpc>
                <a:spcPct val="115000"/>
              </a:lnSpc>
              <a:buFont typeface="Arial" pitchFamily="34" charset="0"/>
              <a:buChar char="•"/>
            </a:pPr>
            <a:r>
              <a:rPr lang="en-US" sz="2200" dirty="0">
                <a:solidFill>
                  <a:prstClr val="black">
                    <a:lumMod val="85000"/>
                    <a:lumOff val="15000"/>
                  </a:prstClr>
                </a:solidFill>
                <a:latin typeface="Century Gothic"/>
                <a:ea typeface="Malgun Gothic"/>
                <a:cs typeface="Times New Roman"/>
              </a:rPr>
              <a:t>March 2023: </a:t>
            </a:r>
            <a:r>
              <a:rPr lang="en-US" sz="2200" b="1" dirty="0">
                <a:solidFill>
                  <a:prstClr val="black">
                    <a:lumMod val="85000"/>
                    <a:lumOff val="15000"/>
                  </a:prstClr>
                </a:solidFill>
                <a:latin typeface="Century Gothic"/>
                <a:ea typeface="Malgun Gothic"/>
                <a:cs typeface="Times New Roman"/>
              </a:rPr>
              <a:t>GSOMIA</a:t>
            </a:r>
            <a:r>
              <a:rPr lang="en-US" sz="2200" dirty="0">
                <a:solidFill>
                  <a:prstClr val="black">
                    <a:lumMod val="85000"/>
                    <a:lumOff val="15000"/>
                  </a:prstClr>
                </a:solidFill>
                <a:latin typeface="Century Gothic"/>
                <a:ea typeface="Malgun Gothic"/>
                <a:cs typeface="Times New Roman"/>
              </a:rPr>
              <a:t> </a:t>
            </a:r>
            <a:r>
              <a:rPr lang="en-US" sz="2200" b="1" dirty="0">
                <a:solidFill>
                  <a:prstClr val="black">
                    <a:lumMod val="85000"/>
                    <a:lumOff val="15000"/>
                  </a:prstClr>
                </a:solidFill>
                <a:latin typeface="Century Gothic"/>
                <a:ea typeface="Malgun Gothic"/>
                <a:cs typeface="Times New Roman"/>
              </a:rPr>
              <a:t>restored</a:t>
            </a:r>
          </a:p>
          <a:p>
            <a:pPr marL="342900" indent="-342900">
              <a:lnSpc>
                <a:spcPct val="115000"/>
              </a:lnSpc>
              <a:buFont typeface="Arial" pitchFamily="34" charset="0"/>
              <a:buChar char="•"/>
            </a:pPr>
            <a:r>
              <a:rPr lang="en-US" sz="2200" dirty="0">
                <a:solidFill>
                  <a:prstClr val="black">
                    <a:lumMod val="85000"/>
                    <a:lumOff val="15000"/>
                  </a:prstClr>
                </a:solidFill>
                <a:latin typeface="Century Gothic"/>
                <a:ea typeface="Malgun Gothic"/>
                <a:cs typeface="Times New Roman"/>
              </a:rPr>
              <a:t>Aug. 18, 2023: </a:t>
            </a:r>
            <a:r>
              <a:rPr lang="en-US" sz="2200" b="1" dirty="0">
                <a:solidFill>
                  <a:prstClr val="black">
                    <a:lumMod val="85000"/>
                    <a:lumOff val="15000"/>
                  </a:prstClr>
                </a:solidFill>
                <a:latin typeface="Century Gothic"/>
                <a:ea typeface="Malgun Gothic"/>
                <a:cs typeface="Times New Roman"/>
              </a:rPr>
              <a:t>Trilateral Leaders’ Summit </a:t>
            </a:r>
            <a:r>
              <a:rPr lang="en-US" sz="2200" dirty="0">
                <a:solidFill>
                  <a:prstClr val="black">
                    <a:lumMod val="85000"/>
                    <a:lumOff val="15000"/>
                  </a:prstClr>
                </a:solidFill>
                <a:latin typeface="Century Gothic"/>
                <a:ea typeface="Malgun Gothic"/>
                <a:cs typeface="Times New Roman"/>
              </a:rPr>
              <a:t>at Camp David</a:t>
            </a:r>
          </a:p>
          <a:p>
            <a:pPr marL="342900" indent="-342900">
              <a:lnSpc>
                <a:spcPct val="115000"/>
              </a:lnSpc>
              <a:buFont typeface="Arial" pitchFamily="34" charset="0"/>
              <a:buChar char="•"/>
            </a:pPr>
            <a:r>
              <a:rPr lang="en-US" sz="2200" dirty="0">
                <a:solidFill>
                  <a:prstClr val="black">
                    <a:lumMod val="85000"/>
                    <a:lumOff val="15000"/>
                  </a:prstClr>
                </a:solidFill>
                <a:latin typeface="Century Gothic"/>
                <a:ea typeface="Malgun Gothic"/>
                <a:cs typeface="Times New Roman"/>
              </a:rPr>
              <a:t>Nov. 21, 2023: North Korea launched its </a:t>
            </a:r>
            <a:r>
              <a:rPr lang="en-US" sz="2200" b="1" dirty="0">
                <a:solidFill>
                  <a:prstClr val="black">
                    <a:lumMod val="85000"/>
                    <a:lumOff val="15000"/>
                  </a:prstClr>
                </a:solidFill>
                <a:latin typeface="Century Gothic"/>
                <a:ea typeface="Malgun Gothic"/>
                <a:cs typeface="Times New Roman"/>
              </a:rPr>
              <a:t>first spy satellite</a:t>
            </a:r>
          </a:p>
        </p:txBody>
      </p:sp>
    </p:spTree>
    <p:extLst>
      <p:ext uri="{BB962C8B-B14F-4D97-AF65-F5344CB8AC3E}">
        <p14:creationId xmlns:p14="http://schemas.microsoft.com/office/powerpoint/2010/main" val="999007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69350" y="21771"/>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8403" y="6334482"/>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 y="174171"/>
            <a:ext cx="9144000" cy="9144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defRPr/>
            </a:pPr>
            <a:r>
              <a:rPr lang="en-US" b="1" dirty="0">
                <a:solidFill>
                  <a:schemeClr val="tx1"/>
                </a:solidFill>
                <a:effectLst/>
              </a:rPr>
              <a:t>United Nations</a:t>
            </a:r>
          </a:p>
        </p:txBody>
      </p:sp>
      <p:sp>
        <p:nvSpPr>
          <p:cNvPr id="10" name="Content Placeholder 2"/>
          <p:cNvSpPr txBox="1">
            <a:spLocks/>
          </p:cNvSpPr>
          <p:nvPr/>
        </p:nvSpPr>
        <p:spPr>
          <a:xfrm>
            <a:off x="263274" y="928657"/>
            <a:ext cx="8617451" cy="5936471"/>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2400" kern="1200">
                <a:solidFill>
                  <a:srgbClr val="7F7F7F"/>
                </a:solidFill>
                <a:latin typeface="+mj-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2pPr>
            <a:lvl3pPr marL="11430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4pPr>
            <a:lvl5pPr marL="20574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450" b="1" dirty="0">
                <a:solidFill>
                  <a:schemeClr val="tx1"/>
                </a:solidFill>
              </a:rPr>
              <a:t>CEDAW</a:t>
            </a:r>
            <a:r>
              <a:rPr lang="en-US" sz="2450" dirty="0">
                <a:solidFill>
                  <a:schemeClr val="tx1"/>
                </a:solidFill>
              </a:rPr>
              <a:t>: </a:t>
            </a:r>
            <a:r>
              <a:rPr lang="en-US" dirty="0">
                <a:solidFill>
                  <a:schemeClr val="tx1"/>
                </a:solidFill>
              </a:rPr>
              <a:t>“[The agreement] </a:t>
            </a:r>
            <a:r>
              <a:rPr lang="en-US" u="sng" dirty="0">
                <a:solidFill>
                  <a:schemeClr val="tx1"/>
                </a:solidFill>
              </a:rPr>
              <a:t>did not fully adopt a victim-centered approach</a:t>
            </a:r>
            <a:r>
              <a:rPr lang="en-US" dirty="0">
                <a:solidFill>
                  <a:schemeClr val="tx1"/>
                </a:solidFill>
              </a:rPr>
              <a:t>”—2016 </a:t>
            </a:r>
          </a:p>
          <a:p>
            <a:r>
              <a:rPr lang="en-US" sz="2450" b="1" dirty="0">
                <a:solidFill>
                  <a:schemeClr val="tx1"/>
                </a:solidFill>
              </a:rPr>
              <a:t>UN Committee Against Torture (CAT): </a:t>
            </a:r>
            <a:r>
              <a:rPr lang="en-US" dirty="0">
                <a:solidFill>
                  <a:schemeClr val="tx1"/>
                </a:solidFill>
              </a:rPr>
              <a:t>“[The agreement] </a:t>
            </a:r>
            <a:r>
              <a:rPr lang="en-US" u="sng" dirty="0">
                <a:solidFill>
                  <a:schemeClr val="tx1"/>
                </a:solidFill>
              </a:rPr>
              <a:t>fails to provide redress and reparation</a:t>
            </a:r>
            <a:r>
              <a:rPr lang="en-US" dirty="0">
                <a:solidFill>
                  <a:schemeClr val="tx1"/>
                </a:solidFill>
              </a:rPr>
              <a:t>, including compensation and the means for as full rehabilitation as possible as well as the right to truth and assurances of non-repetition. … </a:t>
            </a:r>
            <a:r>
              <a:rPr lang="en-US" u="sng" dirty="0">
                <a:solidFill>
                  <a:schemeClr val="tx1"/>
                </a:solidFill>
              </a:rPr>
              <a:t>recommends that South Korea and Japan revise the agreement </a:t>
            </a:r>
            <a:r>
              <a:rPr lang="en-US" dirty="0">
                <a:solidFill>
                  <a:schemeClr val="tx1"/>
                </a:solidFill>
              </a:rPr>
              <a:t>to provide the surviving victims with redress and reparations.”—2017</a:t>
            </a:r>
          </a:p>
          <a:p>
            <a:r>
              <a:rPr lang="en-US" sz="2450" b="1" dirty="0">
                <a:solidFill>
                  <a:schemeClr val="tx1"/>
                </a:solidFill>
              </a:rPr>
              <a:t>Rashida </a:t>
            </a:r>
            <a:r>
              <a:rPr lang="en-US" sz="2450" b="1" dirty="0" err="1">
                <a:solidFill>
                  <a:schemeClr val="tx1"/>
                </a:solidFill>
              </a:rPr>
              <a:t>Manjoo</a:t>
            </a:r>
            <a:r>
              <a:rPr lang="en-US" sz="2450" dirty="0">
                <a:solidFill>
                  <a:schemeClr val="tx1"/>
                </a:solidFill>
              </a:rPr>
              <a:t>, </a:t>
            </a:r>
            <a:r>
              <a:rPr lang="en-US" dirty="0">
                <a:solidFill>
                  <a:schemeClr val="tx1"/>
                </a:solidFill>
              </a:rPr>
              <a:t>UN Human Rights Council: “Adequate reparations for women cannot simply be about returning them to where they were before the individual instance of violence, but instead should strive to </a:t>
            </a:r>
            <a:r>
              <a:rPr lang="en-US" u="sng" dirty="0">
                <a:solidFill>
                  <a:schemeClr val="tx1"/>
                </a:solidFill>
              </a:rPr>
              <a:t>have a transformative potential</a:t>
            </a:r>
            <a:r>
              <a:rPr lang="en-US" dirty="0">
                <a:solidFill>
                  <a:schemeClr val="tx1"/>
                </a:solidFill>
              </a:rPr>
              <a:t>.”—2010</a:t>
            </a:r>
          </a:p>
          <a:p>
            <a:endParaRPr lang="en-US" dirty="0">
              <a:solidFill>
                <a:prstClr val="black">
                  <a:lumMod val="65000"/>
                  <a:lumOff val="35000"/>
                </a:prstClr>
              </a:solidFill>
            </a:endParaRPr>
          </a:p>
        </p:txBody>
      </p:sp>
      <p:sp>
        <p:nvSpPr>
          <p:cNvPr id="2" name="Slide Number Placeholder 1"/>
          <p:cNvSpPr>
            <a:spLocks noGrp="1"/>
          </p:cNvSpPr>
          <p:nvPr>
            <p:ph type="sldNum" sz="quarter" idx="12"/>
          </p:nvPr>
        </p:nvSpPr>
        <p:spPr/>
        <p:txBody>
          <a:bodyPr/>
          <a:lstStyle/>
          <a:p>
            <a:pPr>
              <a:defRPr/>
            </a:pPr>
            <a:fld id="{19BDF90E-FDE9-4F4C-9EE0-6C7CEB77191B}" type="slidenum">
              <a:rPr lang="en-US" altLang="en-US" smtClean="0"/>
              <a:pPr>
                <a:defRPr/>
              </a:pPr>
              <a:t>25</a:t>
            </a:fld>
            <a:endParaRPr lang="en-US" altLang="en-US"/>
          </a:p>
        </p:txBody>
      </p:sp>
    </p:spTree>
    <p:extLst>
      <p:ext uri="{BB962C8B-B14F-4D97-AF65-F5344CB8AC3E}">
        <p14:creationId xmlns:p14="http://schemas.microsoft.com/office/powerpoint/2010/main" val="1756458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69350" y="21771"/>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8403" y="6334482"/>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28600" y="346556"/>
            <a:ext cx="8686800" cy="1001486"/>
          </a:xfrm>
          <a:prstGeom prst="rect">
            <a:avLst/>
          </a:prstGeom>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defRPr/>
            </a:pPr>
            <a:endParaRPr lang="en-US" dirty="0">
              <a:solidFill>
                <a:srgbClr val="2F5897"/>
              </a:solidFill>
            </a:endParaRPr>
          </a:p>
        </p:txBody>
      </p:sp>
      <p:sp>
        <p:nvSpPr>
          <p:cNvPr id="7" name="Title 2"/>
          <p:cNvSpPr txBox="1">
            <a:spLocks/>
          </p:cNvSpPr>
          <p:nvPr/>
        </p:nvSpPr>
        <p:spPr>
          <a:xfrm>
            <a:off x="-1" y="76200"/>
            <a:ext cx="9144000" cy="2133600"/>
          </a:xfrm>
          <a:prstGeom prst="rect">
            <a:avLst/>
          </a:prstGeom>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endParaRPr lang="en-US" sz="4800" i="1" dirty="0">
              <a:solidFill>
                <a:srgbClr val="0070C0"/>
              </a:solidFill>
            </a:endParaRPr>
          </a:p>
        </p:txBody>
      </p:sp>
      <p:sp>
        <p:nvSpPr>
          <p:cNvPr id="8" name="Content Placeholder 3"/>
          <p:cNvSpPr txBox="1">
            <a:spLocks/>
          </p:cNvSpPr>
          <p:nvPr/>
        </p:nvSpPr>
        <p:spPr>
          <a:xfrm>
            <a:off x="459581" y="1330580"/>
            <a:ext cx="8229600" cy="484162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2400" kern="1200">
                <a:solidFill>
                  <a:srgbClr val="7F7F7F"/>
                </a:solidFill>
                <a:latin typeface="+mj-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2pPr>
            <a:lvl3pPr marL="11430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4pPr>
            <a:lvl5pPr marL="20574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Font typeface="Arial" pitchFamily="34" charset="0"/>
              <a:buNone/>
            </a:pPr>
            <a:endParaRPr lang="en-US" sz="1800" dirty="0"/>
          </a:p>
        </p:txBody>
      </p:sp>
      <p:sp>
        <p:nvSpPr>
          <p:cNvPr id="2" name="Rectangle 1"/>
          <p:cNvSpPr/>
          <p:nvPr/>
        </p:nvSpPr>
        <p:spPr>
          <a:xfrm>
            <a:off x="459581" y="173504"/>
            <a:ext cx="8245247" cy="923330"/>
          </a:xfrm>
          <a:prstGeom prst="rect">
            <a:avLst/>
          </a:prstGeom>
        </p:spPr>
        <p:txBody>
          <a:bodyPr wrap="square">
            <a:spAutoFit/>
          </a:bodyPr>
          <a:lstStyle/>
          <a:p>
            <a:pPr algn="ctr"/>
            <a:r>
              <a:rPr lang="en-US" sz="5400" b="1" dirty="0">
                <a:ea typeface="MS PGothic" panose="020B0600070205080204" pitchFamily="34" charset="-128"/>
              </a:rPr>
              <a:t>United States</a:t>
            </a:r>
            <a:endParaRPr lang="en-US" sz="5400" b="1" dirty="0"/>
          </a:p>
        </p:txBody>
      </p:sp>
      <p:sp>
        <p:nvSpPr>
          <p:cNvPr id="9" name="Content Placeholder 5"/>
          <p:cNvSpPr txBox="1">
            <a:spLocks/>
          </p:cNvSpPr>
          <p:nvPr/>
        </p:nvSpPr>
        <p:spPr>
          <a:xfrm>
            <a:off x="228600" y="1206805"/>
            <a:ext cx="8686800" cy="5298385"/>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2400" kern="1200">
                <a:solidFill>
                  <a:srgbClr val="7F7F7F"/>
                </a:solidFill>
                <a:latin typeface="+mj-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2pPr>
            <a:lvl3pPr marL="11430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4pPr>
            <a:lvl5pPr marL="20574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b="1" dirty="0">
                <a:solidFill>
                  <a:schemeClr val="tx1"/>
                </a:solidFill>
              </a:rPr>
              <a:t>Dec. 30, 2015</a:t>
            </a:r>
            <a:r>
              <a:rPr lang="en-US" dirty="0">
                <a:solidFill>
                  <a:schemeClr val="tx1"/>
                </a:solidFill>
              </a:rPr>
              <a:t>: </a:t>
            </a:r>
            <a:r>
              <a:rPr lang="en-US" b="1" dirty="0">
                <a:solidFill>
                  <a:schemeClr val="tx1"/>
                </a:solidFill>
              </a:rPr>
              <a:t>U.S. Secretary of State</a:t>
            </a:r>
            <a:r>
              <a:rPr lang="en-US" dirty="0">
                <a:solidFill>
                  <a:schemeClr val="tx1"/>
                </a:solidFill>
              </a:rPr>
              <a:t> John Kerry (served 2013–2017), congratulated and thanked S. Korean MOFA Minister for the </a:t>
            </a:r>
            <a:r>
              <a:rPr lang="en-US" b="1" dirty="0">
                <a:solidFill>
                  <a:schemeClr val="tx1"/>
                </a:solidFill>
              </a:rPr>
              <a:t>“successful” resolution of the “comfort women” issue</a:t>
            </a:r>
            <a:r>
              <a:rPr lang="en-US" dirty="0">
                <a:solidFill>
                  <a:schemeClr val="tx1"/>
                </a:solidFill>
              </a:rPr>
              <a:t>. Kerry also expressed his respect for S. Korean President Park </a:t>
            </a:r>
            <a:r>
              <a:rPr lang="en-US" dirty="0" err="1">
                <a:solidFill>
                  <a:schemeClr val="tx1"/>
                </a:solidFill>
              </a:rPr>
              <a:t>Geun-hye</a:t>
            </a:r>
            <a:r>
              <a:rPr lang="en-US" dirty="0">
                <a:solidFill>
                  <a:schemeClr val="tx1"/>
                </a:solidFill>
              </a:rPr>
              <a:t> for her courage and vision. </a:t>
            </a:r>
          </a:p>
          <a:p>
            <a:pPr marL="342900" lvl="2" indent="-342900" eaLnBrk="1" fontAlgn="auto" hangingPunct="1">
              <a:spcBef>
                <a:spcPts val="0"/>
              </a:spcBef>
              <a:spcAft>
                <a:spcPts val="0"/>
              </a:spcAft>
              <a:defRPr/>
            </a:pPr>
            <a:r>
              <a:rPr lang="en-US" altLang="ko-KR" sz="2400" b="1" dirty="0">
                <a:solidFill>
                  <a:schemeClr val="tx1"/>
                </a:solidFill>
                <a:ea typeface="맑은 고딕"/>
              </a:rPr>
              <a:t>July 20, 2021</a:t>
            </a:r>
            <a:r>
              <a:rPr lang="en-US" altLang="ko-KR" sz="2400" dirty="0">
                <a:solidFill>
                  <a:schemeClr val="tx1"/>
                </a:solidFill>
                <a:ea typeface="맑은 고딕"/>
              </a:rPr>
              <a:t>: </a:t>
            </a:r>
            <a:r>
              <a:rPr lang="en-US" altLang="ko-KR" sz="2400" b="1" dirty="0">
                <a:solidFill>
                  <a:schemeClr val="tx1"/>
                </a:solidFill>
                <a:ea typeface="맑은 고딕"/>
              </a:rPr>
              <a:t>US State </a:t>
            </a:r>
            <a:r>
              <a:rPr lang="en-US" altLang="ko-KR" sz="2400" b="1" dirty="0" err="1">
                <a:solidFill>
                  <a:schemeClr val="tx1"/>
                </a:solidFill>
                <a:ea typeface="맑은 고딕"/>
              </a:rPr>
              <a:t>Dept</a:t>
            </a:r>
            <a:r>
              <a:rPr lang="en-US" altLang="ko-KR" sz="2400" b="1" dirty="0">
                <a:solidFill>
                  <a:schemeClr val="tx1"/>
                </a:solidFill>
                <a:ea typeface="맑은 고딕"/>
              </a:rPr>
              <a:t> Spokesperson </a:t>
            </a:r>
            <a:r>
              <a:rPr lang="en-US" altLang="ko-KR" sz="2400" dirty="0">
                <a:solidFill>
                  <a:schemeClr val="tx1"/>
                </a:solidFill>
                <a:ea typeface="맑은 고딕"/>
              </a:rPr>
              <a:t>Ned Price—“As we stated at the time in 2015, we </a:t>
            </a:r>
            <a:r>
              <a:rPr lang="en-US" altLang="ko-KR" sz="2400" b="1" dirty="0">
                <a:solidFill>
                  <a:schemeClr val="tx1"/>
                </a:solidFill>
                <a:ea typeface="맑은 고딕"/>
              </a:rPr>
              <a:t>welcome efforts such as the 2015 agreement</a:t>
            </a:r>
            <a:r>
              <a:rPr lang="en-US" altLang="ko-KR" sz="2400" dirty="0">
                <a:solidFill>
                  <a:schemeClr val="tx1"/>
                </a:solidFill>
                <a:ea typeface="맑은 고딕"/>
              </a:rPr>
              <a:t> between the two countries as an example of their commitment to forging a more productive and constructive bilateral relationship. And so even while addressing sensitive historical questions, </a:t>
            </a:r>
            <a:r>
              <a:rPr lang="en-US" altLang="ko-KR" sz="2400" b="1" dirty="0">
                <a:solidFill>
                  <a:schemeClr val="tx1"/>
                </a:solidFill>
                <a:ea typeface="맑은 고딕"/>
              </a:rPr>
              <a:t>cooperation on our common regional and international priorities must proceed</a:t>
            </a:r>
            <a:r>
              <a:rPr lang="en-US" altLang="ko-KR" sz="2400" dirty="0">
                <a:solidFill>
                  <a:schemeClr val="tx1"/>
                </a:solidFill>
                <a:ea typeface="맑은 고딕"/>
              </a:rPr>
              <a:t>.”</a:t>
            </a:r>
          </a:p>
          <a:p>
            <a:pPr marL="0" indent="0">
              <a:buFont typeface="Arial" pitchFamily="34" charset="0"/>
              <a:buNone/>
            </a:pPr>
            <a:endParaRPr lang="en-US" sz="2200" dirty="0">
              <a:solidFill>
                <a:schemeClr val="tx1"/>
              </a:solidFill>
            </a:endParaRPr>
          </a:p>
          <a:p>
            <a:endParaRPr lang="en-US" sz="2200" dirty="0"/>
          </a:p>
          <a:p>
            <a:endParaRPr lang="en-US" sz="2200" dirty="0"/>
          </a:p>
          <a:p>
            <a:endParaRPr lang="en-US" sz="1600" dirty="0"/>
          </a:p>
        </p:txBody>
      </p:sp>
      <p:sp>
        <p:nvSpPr>
          <p:cNvPr id="3" name="Slide Number Placeholder 2"/>
          <p:cNvSpPr>
            <a:spLocks noGrp="1"/>
          </p:cNvSpPr>
          <p:nvPr>
            <p:ph type="sldNum" sz="quarter" idx="12"/>
          </p:nvPr>
        </p:nvSpPr>
        <p:spPr/>
        <p:txBody>
          <a:bodyPr/>
          <a:lstStyle/>
          <a:p>
            <a:pPr>
              <a:defRPr/>
            </a:pPr>
            <a:fld id="{19BDF90E-FDE9-4F4C-9EE0-6C7CEB77191B}" type="slidenum">
              <a:rPr lang="en-US" altLang="en-US" smtClean="0"/>
              <a:pPr>
                <a:defRPr/>
              </a:pPr>
              <a:t>26</a:t>
            </a:fld>
            <a:endParaRPr lang="en-US" altLang="en-US"/>
          </a:p>
        </p:txBody>
      </p:sp>
    </p:spTree>
    <p:extLst>
      <p:ext uri="{BB962C8B-B14F-4D97-AF65-F5344CB8AC3E}">
        <p14:creationId xmlns:p14="http://schemas.microsoft.com/office/powerpoint/2010/main" val="2315036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91118" y="30126"/>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27</a:t>
            </a:fld>
            <a:endParaRPr lang="en-US" altLang="en-US"/>
          </a:p>
        </p:txBody>
      </p:sp>
      <p:sp>
        <p:nvSpPr>
          <p:cNvPr id="7" name="Title 1"/>
          <p:cNvSpPr txBox="1">
            <a:spLocks/>
          </p:cNvSpPr>
          <p:nvPr/>
        </p:nvSpPr>
        <p:spPr>
          <a:xfrm>
            <a:off x="478968" y="152400"/>
            <a:ext cx="8229600" cy="17526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Problems of the U.S. not adopting FFP: </a:t>
            </a:r>
            <a:r>
              <a:rPr lang="en-US" altLang="ko-KR" b="1" dirty="0">
                <a:solidFill>
                  <a:srgbClr val="0070C0"/>
                </a:solidFill>
                <a:effectLst/>
                <a:ea typeface="Batang" pitchFamily="18" charset="-127"/>
              </a:rPr>
              <a:t>Overseas 5</a:t>
            </a:r>
            <a:r>
              <a:rPr lang="en-US" altLang="ko-KR" b="1" dirty="0">
                <a:solidFill>
                  <a:srgbClr val="002060"/>
                </a:solidFill>
                <a:effectLst/>
                <a:ea typeface="Batang" pitchFamily="18" charset="-127"/>
              </a:rPr>
              <a:t> </a:t>
            </a:r>
            <a:endParaRPr lang="en-US" b="1" dirty="0">
              <a:solidFill>
                <a:srgbClr val="002060"/>
              </a:solidFill>
              <a:effectLst/>
              <a:ea typeface="Batang" pitchFamily="18" charset="-127"/>
            </a:endParaRPr>
          </a:p>
        </p:txBody>
      </p:sp>
      <p:sp>
        <p:nvSpPr>
          <p:cNvPr id="2" name="Rectangle 1"/>
          <p:cNvSpPr/>
          <p:nvPr/>
        </p:nvSpPr>
        <p:spPr>
          <a:xfrm>
            <a:off x="304800" y="1861012"/>
            <a:ext cx="8458200" cy="4516621"/>
          </a:xfrm>
          <a:prstGeom prst="rect">
            <a:avLst/>
          </a:prstGeom>
        </p:spPr>
        <p:txBody>
          <a:bodyPr wrap="square">
            <a:spAutoFit/>
          </a:bodyPr>
          <a:lstStyle/>
          <a:p>
            <a:pPr>
              <a:lnSpc>
                <a:spcPct val="115000"/>
              </a:lnSpc>
            </a:pPr>
            <a:r>
              <a:rPr lang="en-US" sz="2800" b="1" dirty="0">
                <a:latin typeface="+mj-lt"/>
                <a:ea typeface="Malgun Gothic"/>
                <a:cs typeface="Calibri"/>
              </a:rPr>
              <a:t>Afghanistan</a:t>
            </a:r>
          </a:p>
          <a:p>
            <a:pPr>
              <a:lnSpc>
                <a:spcPct val="115000"/>
              </a:lnSpc>
            </a:pPr>
            <a:endParaRPr lang="en-US" b="1" dirty="0">
              <a:latin typeface="+mj-lt"/>
              <a:ea typeface="Malgun Gothic"/>
              <a:cs typeface="Times New Roman"/>
            </a:endParaRPr>
          </a:p>
          <a:p>
            <a:pPr marL="342900" marR="0" lvl="0" indent="-342900">
              <a:lnSpc>
                <a:spcPct val="115000"/>
              </a:lnSpc>
              <a:spcBef>
                <a:spcPts val="0"/>
              </a:spcBef>
              <a:spcAft>
                <a:spcPts val="0"/>
              </a:spcAft>
              <a:buFont typeface="Symbol"/>
              <a:buChar char=""/>
            </a:pPr>
            <a:r>
              <a:rPr lang="en-US" sz="2200" dirty="0">
                <a:latin typeface="+mj-lt"/>
                <a:ea typeface="Malgun Gothic"/>
                <a:cs typeface="Times New Roman"/>
              </a:rPr>
              <a:t>Withdrawal of the U.S. from Afghanistan in August of 2021 left the rights and lives of Afghan women and girls at </a:t>
            </a:r>
            <a:r>
              <a:rPr lang="en-US" sz="2200" b="1" dirty="0">
                <a:latin typeface="+mj-lt"/>
                <a:ea typeface="Malgun Gothic"/>
                <a:cs typeface="Times New Roman"/>
              </a:rPr>
              <a:t>major risk of violence and becoming a casualty of conflict </a:t>
            </a:r>
          </a:p>
          <a:p>
            <a:pPr marL="342900" marR="0" lvl="0" indent="-342900">
              <a:lnSpc>
                <a:spcPct val="115000"/>
              </a:lnSpc>
              <a:spcBef>
                <a:spcPts val="0"/>
              </a:spcBef>
              <a:spcAft>
                <a:spcPts val="0"/>
              </a:spcAft>
              <a:buFont typeface="Symbol"/>
              <a:buChar char=""/>
            </a:pPr>
            <a:r>
              <a:rPr lang="en-US" sz="2200" dirty="0">
                <a:latin typeface="+mj-lt"/>
                <a:ea typeface="Malgun Gothic"/>
                <a:cs typeface="Calibri"/>
              </a:rPr>
              <a:t>WFP cut off 10 million people per month from food assistance in Afghanistan (September, 2023)— </a:t>
            </a:r>
            <a:r>
              <a:rPr lang="en-US" sz="2200" b="1" dirty="0">
                <a:solidFill>
                  <a:srgbClr val="002060"/>
                </a:solidFill>
                <a:latin typeface="+mj-lt"/>
                <a:ea typeface="Malgun Gothic"/>
                <a:cs typeface="Calibri"/>
              </a:rPr>
              <a:t>O</a:t>
            </a:r>
            <a:r>
              <a:rPr lang="en-US" sz="2200" b="1" dirty="0">
                <a:latin typeface="+mj-lt"/>
                <a:ea typeface="Malgun Gothic"/>
                <a:cs typeface="Calibri"/>
              </a:rPr>
              <a:t>nly a fifth of Afghanistan’s hungry population will be served</a:t>
            </a:r>
            <a:endParaRPr lang="en-US" sz="2200" b="1" dirty="0">
              <a:latin typeface="+mj-lt"/>
              <a:ea typeface="Malgun Gothic"/>
              <a:cs typeface="Times New Roman"/>
            </a:endParaRPr>
          </a:p>
          <a:p>
            <a:pPr marL="800100" lvl="1" indent="-342900">
              <a:lnSpc>
                <a:spcPct val="115000"/>
              </a:lnSpc>
              <a:buFont typeface="Courier New" pitchFamily="49" charset="0"/>
              <a:buChar char="o"/>
            </a:pPr>
            <a:r>
              <a:rPr lang="en-US" sz="2200" dirty="0">
                <a:latin typeface="+mj-lt"/>
                <a:ea typeface="Malgun Gothic"/>
                <a:cs typeface="Calibri"/>
              </a:rPr>
              <a:t>With this drastic funding cut coupled with devastating earthquakes in September, poverty levels this winter will reach unprecedented levels</a:t>
            </a:r>
            <a:endParaRPr lang="en-US" sz="2200" dirty="0">
              <a:effectLst/>
              <a:latin typeface="+mj-lt"/>
              <a:ea typeface="Malgun Gothic"/>
              <a:cs typeface="Times New Roman"/>
            </a:endParaRPr>
          </a:p>
        </p:txBody>
      </p:sp>
    </p:spTree>
    <p:extLst>
      <p:ext uri="{BB962C8B-B14F-4D97-AF65-F5344CB8AC3E}">
        <p14:creationId xmlns:p14="http://schemas.microsoft.com/office/powerpoint/2010/main" val="284136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91118" y="30126"/>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28</a:t>
            </a:fld>
            <a:endParaRPr lang="en-US" altLang="en-US"/>
          </a:p>
        </p:txBody>
      </p:sp>
      <p:sp>
        <p:nvSpPr>
          <p:cNvPr id="7" name="Title 1"/>
          <p:cNvSpPr txBox="1">
            <a:spLocks/>
          </p:cNvSpPr>
          <p:nvPr/>
        </p:nvSpPr>
        <p:spPr>
          <a:xfrm>
            <a:off x="478968" y="152400"/>
            <a:ext cx="8229600" cy="17526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Problems of the U.S. not adopting FFP: </a:t>
            </a:r>
            <a:r>
              <a:rPr lang="en-US" altLang="ko-KR" b="1" dirty="0">
                <a:solidFill>
                  <a:srgbClr val="0070C0"/>
                </a:solidFill>
                <a:effectLst/>
                <a:ea typeface="Batang" pitchFamily="18" charset="-127"/>
              </a:rPr>
              <a:t>Overseas 6</a:t>
            </a:r>
            <a:r>
              <a:rPr lang="en-US" altLang="ko-KR" b="1" dirty="0">
                <a:solidFill>
                  <a:srgbClr val="002060"/>
                </a:solidFill>
                <a:effectLst/>
                <a:ea typeface="Batang" pitchFamily="18" charset="-127"/>
              </a:rPr>
              <a:t> </a:t>
            </a:r>
            <a:endParaRPr lang="en-US" b="1" dirty="0">
              <a:solidFill>
                <a:srgbClr val="002060"/>
              </a:solidFill>
              <a:effectLst/>
              <a:ea typeface="Batang" pitchFamily="18" charset="-127"/>
            </a:endParaRPr>
          </a:p>
        </p:txBody>
      </p:sp>
      <p:sp>
        <p:nvSpPr>
          <p:cNvPr id="2" name="Rectangle 1"/>
          <p:cNvSpPr/>
          <p:nvPr/>
        </p:nvSpPr>
        <p:spPr>
          <a:xfrm>
            <a:off x="284922" y="1771757"/>
            <a:ext cx="8534400" cy="5082930"/>
          </a:xfrm>
          <a:prstGeom prst="rect">
            <a:avLst/>
          </a:prstGeom>
        </p:spPr>
        <p:txBody>
          <a:bodyPr wrap="square">
            <a:spAutoFit/>
          </a:bodyPr>
          <a:lstStyle/>
          <a:p>
            <a:pPr>
              <a:lnSpc>
                <a:spcPct val="115000"/>
              </a:lnSpc>
            </a:pPr>
            <a:r>
              <a:rPr lang="en-US" sz="2800" b="1" dirty="0">
                <a:solidFill>
                  <a:prstClr val="black"/>
                </a:solidFill>
                <a:latin typeface="Century Gothic"/>
                <a:ea typeface="Malgun Gothic"/>
                <a:cs typeface="Calibri"/>
              </a:rPr>
              <a:t>War on Gaza &amp; beyond:</a:t>
            </a:r>
          </a:p>
          <a:p>
            <a:pPr marL="800100" lvl="1" indent="-342900">
              <a:lnSpc>
                <a:spcPct val="115000"/>
              </a:lnSpc>
              <a:buFont typeface="Courier New" pitchFamily="49" charset="0"/>
              <a:buChar char="o"/>
            </a:pPr>
            <a:r>
              <a:rPr lang="en-US" sz="1900" dirty="0">
                <a:solidFill>
                  <a:schemeClr val="tx1">
                    <a:lumMod val="75000"/>
                    <a:lumOff val="25000"/>
                  </a:schemeClr>
                </a:solidFill>
                <a:latin typeface="Century Gothic"/>
                <a:ea typeface="Malgun Gothic"/>
                <a:cs typeface="Calibri"/>
              </a:rPr>
              <a:t>“The United States stands with the state of Israel.” (Oct. 7, U.S. </a:t>
            </a:r>
            <a:r>
              <a:rPr lang="en-US" sz="1900" dirty="0" err="1">
                <a:solidFill>
                  <a:schemeClr val="tx1">
                    <a:lumMod val="75000"/>
                    <a:lumOff val="25000"/>
                  </a:schemeClr>
                </a:solidFill>
                <a:latin typeface="Century Gothic"/>
                <a:ea typeface="Malgun Gothic"/>
                <a:cs typeface="Calibri"/>
              </a:rPr>
              <a:t>Pres</a:t>
            </a:r>
            <a:r>
              <a:rPr lang="en-US" sz="1900" dirty="0">
                <a:solidFill>
                  <a:schemeClr val="tx1">
                    <a:lumMod val="75000"/>
                    <a:lumOff val="25000"/>
                  </a:schemeClr>
                </a:solidFill>
                <a:latin typeface="Century Gothic"/>
                <a:ea typeface="Malgun Gothic"/>
                <a:cs typeface="Calibri"/>
              </a:rPr>
              <a:t> Joe Biden) </a:t>
            </a:r>
          </a:p>
          <a:p>
            <a:pPr marL="800100" lvl="1" indent="-342900">
              <a:lnSpc>
                <a:spcPct val="115000"/>
              </a:lnSpc>
              <a:buFont typeface="Courier New" pitchFamily="49" charset="0"/>
              <a:buChar char="o"/>
            </a:pPr>
            <a:r>
              <a:rPr lang="en-US" sz="1900" dirty="0">
                <a:solidFill>
                  <a:schemeClr val="tx1">
                    <a:lumMod val="75000"/>
                    <a:lumOff val="25000"/>
                  </a:schemeClr>
                </a:solidFill>
                <a:latin typeface="Century Gothic"/>
                <a:ea typeface="Malgun Gothic"/>
                <a:cs typeface="Calibri"/>
              </a:rPr>
              <a:t>“A cease-fire would allow Hamas to repeat its attack on Israel.” (Nov. 4, U.S. Sec of State Antony </a:t>
            </a:r>
            <a:r>
              <a:rPr lang="en-US" sz="1900" dirty="0" err="1">
                <a:solidFill>
                  <a:schemeClr val="tx1">
                    <a:lumMod val="75000"/>
                    <a:lumOff val="25000"/>
                  </a:schemeClr>
                </a:solidFill>
                <a:latin typeface="Century Gothic"/>
                <a:ea typeface="Malgun Gothic"/>
                <a:cs typeface="Calibri"/>
              </a:rPr>
              <a:t>Blinken</a:t>
            </a:r>
            <a:r>
              <a:rPr lang="en-US" sz="1900" dirty="0">
                <a:solidFill>
                  <a:schemeClr val="tx1">
                    <a:lumMod val="75000"/>
                    <a:lumOff val="25000"/>
                  </a:schemeClr>
                </a:solidFill>
                <a:latin typeface="Century Gothic"/>
                <a:ea typeface="Malgun Gothic"/>
                <a:cs typeface="Calibri"/>
              </a:rPr>
              <a:t>)</a:t>
            </a:r>
          </a:p>
          <a:p>
            <a:pPr marL="800100" lvl="1" indent="-342900">
              <a:lnSpc>
                <a:spcPct val="115000"/>
              </a:lnSpc>
              <a:buFont typeface="Courier New" pitchFamily="49" charset="0"/>
              <a:buChar char="o"/>
            </a:pPr>
            <a:r>
              <a:rPr lang="en-US" sz="1900" dirty="0">
                <a:solidFill>
                  <a:schemeClr val="tx1">
                    <a:lumMod val="75000"/>
                    <a:lumOff val="25000"/>
                  </a:schemeClr>
                </a:solidFill>
                <a:latin typeface="Century Gothic"/>
                <a:ea typeface="Malgun Gothic"/>
                <a:cs typeface="Calibri"/>
              </a:rPr>
              <a:t>Dropping a nuclear bomb on the Gaza Strip is “one of the possibilities” (Nov. 5, Israeli Heritage Minister </a:t>
            </a:r>
            <a:r>
              <a:rPr lang="en-US" sz="1900" dirty="0" err="1">
                <a:solidFill>
                  <a:schemeClr val="tx1">
                    <a:lumMod val="75000"/>
                    <a:lumOff val="25000"/>
                  </a:schemeClr>
                </a:solidFill>
                <a:latin typeface="Century Gothic"/>
                <a:ea typeface="Malgun Gothic"/>
                <a:cs typeface="Calibri"/>
              </a:rPr>
              <a:t>Eliyahu</a:t>
            </a:r>
            <a:r>
              <a:rPr lang="en-US" sz="1900" dirty="0">
                <a:solidFill>
                  <a:schemeClr val="tx1">
                    <a:lumMod val="75000"/>
                    <a:lumOff val="25000"/>
                  </a:schemeClr>
                </a:solidFill>
                <a:latin typeface="Century Gothic"/>
                <a:ea typeface="Malgun Gothic"/>
                <a:cs typeface="Calibri"/>
              </a:rPr>
              <a:t> </a:t>
            </a:r>
            <a:r>
              <a:rPr lang="it-IT" sz="1900" dirty="0">
                <a:solidFill>
                  <a:schemeClr val="tx1">
                    <a:lumMod val="75000"/>
                    <a:lumOff val="25000"/>
                  </a:schemeClr>
                </a:solidFill>
                <a:latin typeface="Century Gothic"/>
                <a:ea typeface="Malgun Gothic"/>
                <a:cs typeface="Calibri"/>
              </a:rPr>
              <a:t>)</a:t>
            </a:r>
            <a:endParaRPr lang="en-US" sz="1900" dirty="0">
              <a:solidFill>
                <a:schemeClr val="tx1">
                  <a:lumMod val="75000"/>
                  <a:lumOff val="25000"/>
                </a:schemeClr>
              </a:solidFill>
              <a:latin typeface="Century Gothic"/>
              <a:ea typeface="Malgun Gothic"/>
              <a:cs typeface="Calibri"/>
            </a:endParaRPr>
          </a:p>
          <a:p>
            <a:pPr marL="800100" lvl="1" indent="-342900">
              <a:lnSpc>
                <a:spcPct val="115000"/>
              </a:lnSpc>
              <a:buFont typeface="Courier New" pitchFamily="49" charset="0"/>
              <a:buChar char="o"/>
            </a:pPr>
            <a:r>
              <a:rPr lang="en-US" sz="1900" dirty="0">
                <a:solidFill>
                  <a:schemeClr val="tx1">
                    <a:lumMod val="75000"/>
                    <a:lumOff val="25000"/>
                  </a:schemeClr>
                </a:solidFill>
                <a:latin typeface="Century Gothic"/>
                <a:ea typeface="Malgun Gothic"/>
                <a:cs typeface="Calibri"/>
              </a:rPr>
              <a:t>“Israel is determined to kill Hamas’ leaders ‘in every location’ in the world, including Qatar, Turkey, and Lebanon, even if it takes many years,” (Dec. 3, Shin Bet chief Ronen Bar)</a:t>
            </a:r>
          </a:p>
          <a:p>
            <a:pPr marL="800100" lvl="1" indent="-342900">
              <a:lnSpc>
                <a:spcPct val="115000"/>
              </a:lnSpc>
              <a:buFont typeface="Courier New" pitchFamily="49" charset="0"/>
              <a:buChar char="o"/>
            </a:pPr>
            <a:r>
              <a:rPr lang="en-US" sz="1900" dirty="0">
                <a:solidFill>
                  <a:schemeClr val="tx1">
                    <a:lumMod val="75000"/>
                    <a:lumOff val="25000"/>
                  </a:schemeClr>
                </a:solidFill>
                <a:latin typeface="Century Gothic"/>
                <a:ea typeface="Malgun Gothic"/>
                <a:cs typeface="Calibri"/>
              </a:rPr>
              <a:t>Israel killing 2 Palestinian civilians for every Hamas militant is “tremendously positive.” (Dec. 5, senior Israeli military officials)</a:t>
            </a:r>
          </a:p>
          <a:p>
            <a:pPr marL="800100" lvl="1" indent="-342900">
              <a:lnSpc>
                <a:spcPct val="115000"/>
              </a:lnSpc>
              <a:buFont typeface="Courier New" pitchFamily="49" charset="0"/>
              <a:buChar char="o"/>
            </a:pPr>
            <a:r>
              <a:rPr lang="en-US" sz="1900" dirty="0">
                <a:solidFill>
                  <a:schemeClr val="tx1">
                    <a:lumMod val="75000"/>
                    <a:lumOff val="25000"/>
                  </a:schemeClr>
                </a:solidFill>
                <a:latin typeface="Century Gothic"/>
                <a:ea typeface="Malgun Gothic"/>
                <a:cs typeface="Calibri"/>
              </a:rPr>
              <a:t>“You put politics above the return of the kidnapped.” (Dec. 5, freed Israeli hostage)</a:t>
            </a:r>
          </a:p>
        </p:txBody>
      </p:sp>
    </p:spTree>
    <p:extLst>
      <p:ext uri="{BB962C8B-B14F-4D97-AF65-F5344CB8AC3E}">
        <p14:creationId xmlns:p14="http://schemas.microsoft.com/office/powerpoint/2010/main" val="764698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91118" y="30126"/>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78968" y="152400"/>
            <a:ext cx="8229600" cy="1600200"/>
          </a:xfrm>
        </p:spPr>
        <p:txBody>
          <a:bodyPr/>
          <a:lstStyle/>
          <a:p>
            <a:pPr lvl="0" eaLnBrk="1" fontAlgn="auto" hangingPunct="1">
              <a:lnSpc>
                <a:spcPct val="100000"/>
              </a:lnSpc>
              <a:spcBef>
                <a:spcPts val="0"/>
              </a:spcBef>
              <a:spcAft>
                <a:spcPts val="0"/>
              </a:spcAft>
              <a:defRPr/>
            </a:pPr>
            <a:r>
              <a:rPr lang="en-US" altLang="ko-KR" sz="4800" b="1" dirty="0">
                <a:solidFill>
                  <a:srgbClr val="002060"/>
                </a:solidFill>
                <a:effectLst/>
                <a:ea typeface="Batang" pitchFamily="18" charset="-127"/>
                <a:cs typeface="+mn-cs"/>
              </a:rPr>
              <a:t>Gaza and SF Bay Area Peace Actions during APEC 2023</a:t>
            </a:r>
            <a:endParaRPr lang="en-US" sz="4800" dirty="0"/>
          </a:p>
        </p:txBody>
      </p:sp>
      <p:sp>
        <p:nvSpPr>
          <p:cNvPr id="5" name="Content Placeholder 4"/>
          <p:cNvSpPr>
            <a:spLocks noGrp="1"/>
          </p:cNvSpPr>
          <p:nvPr>
            <p:ph sz="half" idx="2"/>
          </p:nvPr>
        </p:nvSpPr>
        <p:spPr>
          <a:xfrm>
            <a:off x="2574468" y="1782691"/>
            <a:ext cx="4038600" cy="4525963"/>
          </a:xfrm>
        </p:spPr>
        <p:txBody>
          <a:bodyPr/>
          <a:lstStyle/>
          <a:p>
            <a:pPr marL="0" indent="0" algn="ctr">
              <a:buNone/>
            </a:pPr>
            <a:r>
              <a:rPr lang="en-US" b="1" dirty="0">
                <a:solidFill>
                  <a:srgbClr val="002060"/>
                </a:solidFill>
              </a:rPr>
              <a:t>Nov. 17</a:t>
            </a:r>
          </a:p>
        </p:txBody>
      </p:sp>
      <p:sp>
        <p:nvSpPr>
          <p:cNvPr id="3" name="Slide Number Placeholder 2"/>
          <p:cNvSpPr>
            <a:spLocks noGrp="1"/>
          </p:cNvSpPr>
          <p:nvPr>
            <p:ph type="sldNum" sz="quarter" idx="16"/>
          </p:nvPr>
        </p:nvSpPr>
        <p:spPr/>
        <p:txBody>
          <a:bodyPr/>
          <a:lstStyle/>
          <a:p>
            <a:pPr>
              <a:defRPr/>
            </a:pPr>
            <a:fld id="{42F10C11-53AF-40B9-98AE-0CBB2AD9FEE0}" type="slidenum">
              <a:rPr lang="en-US" altLang="en-US" smtClean="0"/>
              <a:pPr>
                <a:defRPr/>
              </a:pPr>
              <a:t>29</a:t>
            </a:fld>
            <a:endParaRPr lang="en-US" altLang="en-US"/>
          </a:p>
        </p:txBody>
      </p:sp>
      <p:pic>
        <p:nvPicPr>
          <p:cNvPr id="2052" name="Picture 4" descr="C:\Users\Parents\Desktop\Nov17-protest11-17-20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0260" y="2881591"/>
            <a:ext cx="5446088" cy="37456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Parents\Desktop\image.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9"/>
          <a:stretch/>
        </p:blipFill>
        <p:spPr bwMode="auto">
          <a:xfrm>
            <a:off x="533400" y="2439388"/>
            <a:ext cx="2561660" cy="33246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6" t="15498"/>
          <a:stretch/>
        </p:blipFill>
        <p:spPr bwMode="auto">
          <a:xfrm>
            <a:off x="6863939" y="1709530"/>
            <a:ext cx="1676974" cy="354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5802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69351" y="49381"/>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8404" y="6334484"/>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28600" y="346556"/>
            <a:ext cx="8686800" cy="1177444"/>
          </a:xfrm>
          <a:prstGeom prst="rect">
            <a:avLst/>
          </a:prstGeom>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marL="0" lvl="2">
              <a:defRPr/>
            </a:pPr>
            <a:r>
              <a:rPr lang="en-US" altLang="ko-KR" b="1" dirty="0">
                <a:solidFill>
                  <a:srgbClr val="002060"/>
                </a:solidFill>
                <a:latin typeface="Palatino Linotype"/>
                <a:ea typeface="Batang" pitchFamily="18" charset="-127"/>
              </a:rPr>
              <a:t>Two Pillars</a:t>
            </a:r>
          </a:p>
          <a:p>
            <a:pPr marL="0" lvl="2">
              <a:defRPr/>
            </a:pPr>
            <a:endParaRPr lang="en-US" altLang="ko-KR" b="1" dirty="0">
              <a:solidFill>
                <a:srgbClr val="002060"/>
              </a:solidFill>
              <a:latin typeface="Palatino Linotype"/>
              <a:ea typeface="Batang" pitchFamily="18" charset="-127"/>
            </a:endParaRPr>
          </a:p>
          <a:p>
            <a:pPr marL="914400" lvl="3" indent="-457200" algn="l">
              <a:lnSpc>
                <a:spcPct val="150000"/>
              </a:lnSpc>
              <a:buFont typeface="Arial" pitchFamily="34" charset="0"/>
              <a:buChar char="•"/>
              <a:defRPr/>
            </a:pPr>
            <a:endParaRPr lang="en-US" altLang="ko-KR" sz="2800" b="1" dirty="0">
              <a:solidFill>
                <a:srgbClr val="0070C0"/>
              </a:solidFill>
              <a:latin typeface="Century Gothic"/>
              <a:ea typeface="맑은 고딕"/>
            </a:endParaRPr>
          </a:p>
          <a:p>
            <a:pPr marL="914400" lvl="3" indent="-457200" algn="l">
              <a:lnSpc>
                <a:spcPct val="150000"/>
              </a:lnSpc>
              <a:buFont typeface="Arial" pitchFamily="34" charset="0"/>
              <a:buChar char="•"/>
              <a:defRPr/>
            </a:pPr>
            <a:endParaRPr lang="ko-KR" altLang="en-US" sz="4000" b="1" dirty="0">
              <a:solidFill>
                <a:srgbClr val="0070C0"/>
              </a:solidFill>
              <a:latin typeface="Palatino Linotype"/>
              <a:ea typeface="Batang" pitchFamily="18" charset="-127"/>
            </a:endParaRPr>
          </a:p>
        </p:txBody>
      </p:sp>
      <p:sp>
        <p:nvSpPr>
          <p:cNvPr id="2" name="Slide Number Placeholder 1"/>
          <p:cNvSpPr>
            <a:spLocks noGrp="1"/>
          </p:cNvSpPr>
          <p:nvPr>
            <p:ph type="sldNum" sz="quarter" idx="12"/>
          </p:nvPr>
        </p:nvSpPr>
        <p:spPr/>
        <p:txBody>
          <a:bodyPr/>
          <a:lstStyle/>
          <a:p>
            <a:pPr>
              <a:defRPr/>
            </a:pPr>
            <a:fld id="{19BDF90E-FDE9-4F4C-9EE0-6C7CEB77191B}" type="slidenum">
              <a:rPr lang="en-US" altLang="en-US" smtClean="0"/>
              <a:pPr>
                <a:defRPr/>
              </a:pPr>
              <a:t>3</a:t>
            </a:fld>
            <a:endParaRPr lang="en-US" altLang="en-US"/>
          </a:p>
        </p:txBody>
      </p:sp>
      <p:sp>
        <p:nvSpPr>
          <p:cNvPr id="7" name="Rectangle 6"/>
          <p:cNvSpPr/>
          <p:nvPr/>
        </p:nvSpPr>
        <p:spPr>
          <a:xfrm>
            <a:off x="495300" y="1371600"/>
            <a:ext cx="8153400" cy="4555093"/>
          </a:xfrm>
          <a:prstGeom prst="rect">
            <a:avLst/>
          </a:prstGeom>
        </p:spPr>
        <p:txBody>
          <a:bodyPr wrap="square">
            <a:spAutoFit/>
          </a:bodyPr>
          <a:lstStyle/>
          <a:p>
            <a:pPr marL="457200" lvl="3">
              <a:defRPr/>
            </a:pPr>
            <a:r>
              <a:rPr lang="en-US" altLang="ko-KR" sz="4000" b="1" dirty="0">
                <a:solidFill>
                  <a:srgbClr val="0070C0"/>
                </a:solidFill>
                <a:latin typeface="Century Gothic"/>
              </a:rPr>
              <a:t>I. Social Justice Education</a:t>
            </a:r>
          </a:p>
          <a:p>
            <a:pPr marL="457200" lvl="3">
              <a:defRPr/>
            </a:pPr>
            <a:r>
              <a:rPr lang="en-US" altLang="ko-KR" sz="4000" b="1" dirty="0">
                <a:solidFill>
                  <a:srgbClr val="0070C0"/>
                </a:solidFill>
                <a:latin typeface="Century Gothic"/>
              </a:rPr>
              <a:t>II. Advocacy</a:t>
            </a:r>
          </a:p>
          <a:p>
            <a:pPr marL="914400" lvl="3" indent="-457200">
              <a:lnSpc>
                <a:spcPct val="150000"/>
              </a:lnSpc>
              <a:buFont typeface="Arial" pitchFamily="34" charset="0"/>
              <a:buChar char="•"/>
              <a:defRPr/>
            </a:pPr>
            <a:r>
              <a:rPr lang="en-US" altLang="ko-KR" sz="2800" b="1" dirty="0">
                <a:solidFill>
                  <a:srgbClr val="0070C0"/>
                </a:solidFill>
                <a:latin typeface="Century Gothic"/>
              </a:rPr>
              <a:t>International Community Outreach</a:t>
            </a:r>
          </a:p>
          <a:p>
            <a:pPr marL="1485900" lvl="4" indent="-571500">
              <a:buFont typeface="Courier New" pitchFamily="49" charset="0"/>
              <a:buChar char="o"/>
              <a:defRPr/>
            </a:pPr>
            <a:r>
              <a:rPr lang="en-US" altLang="ko-KR" sz="2800" b="1" dirty="0">
                <a:solidFill>
                  <a:srgbClr val="002060"/>
                </a:solidFill>
                <a:latin typeface="Century Gothic"/>
              </a:rPr>
              <a:t>Chiba Korean Elementary Middle School </a:t>
            </a:r>
          </a:p>
          <a:p>
            <a:pPr marL="1485900" lvl="4" indent="-571500">
              <a:buFont typeface="Courier New" pitchFamily="49" charset="0"/>
              <a:buChar char="o"/>
              <a:defRPr/>
            </a:pPr>
            <a:r>
              <a:rPr lang="en-US" altLang="ko-KR" sz="2800" b="1" dirty="0">
                <a:solidFill>
                  <a:srgbClr val="002060"/>
                </a:solidFill>
                <a:latin typeface="Century Gothic"/>
              </a:rPr>
              <a:t>Days for Girls International</a:t>
            </a:r>
            <a:endParaRPr lang="en-US" altLang="ko-KR" sz="2800" b="1" dirty="0">
              <a:solidFill>
                <a:srgbClr val="0070C0"/>
              </a:solidFill>
              <a:latin typeface="Century Gothic"/>
            </a:endParaRPr>
          </a:p>
          <a:p>
            <a:pPr marL="914400" lvl="3" indent="-457200">
              <a:buFont typeface="Arial" pitchFamily="34" charset="0"/>
              <a:buChar char="•"/>
              <a:defRPr/>
            </a:pPr>
            <a:r>
              <a:rPr lang="en-US" altLang="ko-KR" sz="2800" b="1" dirty="0">
                <a:solidFill>
                  <a:srgbClr val="0070C0"/>
                </a:solidFill>
                <a:latin typeface="Century Gothic"/>
              </a:rPr>
              <a:t>UN NGO                                                                         </a:t>
            </a:r>
            <a:r>
              <a:rPr lang="en-US" altLang="ko-KR" sz="2800" b="1" i="1" dirty="0">
                <a:solidFill>
                  <a:srgbClr val="002060"/>
                </a:solidFill>
                <a:latin typeface="Century Gothic"/>
              </a:rPr>
              <a:t>In special consultative status with the UN Economic and Social Council (ECOSOC)</a:t>
            </a:r>
          </a:p>
        </p:txBody>
      </p:sp>
    </p:spTree>
    <p:extLst>
      <p:ext uri="{BB962C8B-B14F-4D97-AF65-F5344CB8AC3E}">
        <p14:creationId xmlns:p14="http://schemas.microsoft.com/office/powerpoint/2010/main" val="4052501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91118" y="30126"/>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30</a:t>
            </a:fld>
            <a:endParaRPr lang="en-US" altLang="en-US"/>
          </a:p>
        </p:txBody>
      </p:sp>
      <p:sp>
        <p:nvSpPr>
          <p:cNvPr id="7" name="Title 1"/>
          <p:cNvSpPr txBox="1">
            <a:spLocks/>
          </p:cNvSpPr>
          <p:nvPr/>
        </p:nvSpPr>
        <p:spPr>
          <a:xfrm>
            <a:off x="478968" y="152400"/>
            <a:ext cx="8229600" cy="17526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Problems of the U.S. not adopting FFP: </a:t>
            </a:r>
            <a:r>
              <a:rPr lang="en-US" altLang="ko-KR" b="1" dirty="0">
                <a:solidFill>
                  <a:srgbClr val="0070C0"/>
                </a:solidFill>
                <a:effectLst/>
                <a:ea typeface="Batang" pitchFamily="18" charset="-127"/>
              </a:rPr>
              <a:t>Home</a:t>
            </a:r>
            <a:r>
              <a:rPr lang="en-US" altLang="ko-KR" b="1" dirty="0">
                <a:solidFill>
                  <a:srgbClr val="002060"/>
                </a:solidFill>
                <a:effectLst/>
                <a:ea typeface="Batang" pitchFamily="18" charset="-127"/>
              </a:rPr>
              <a:t> </a:t>
            </a:r>
            <a:endParaRPr lang="en-US" b="1" dirty="0">
              <a:solidFill>
                <a:srgbClr val="002060"/>
              </a:solidFill>
              <a:effectLst/>
              <a:ea typeface="Batang" pitchFamily="18" charset="-127"/>
            </a:endParaRPr>
          </a:p>
        </p:txBody>
      </p:sp>
      <p:sp>
        <p:nvSpPr>
          <p:cNvPr id="2" name="Rectangle 1"/>
          <p:cNvSpPr/>
          <p:nvPr/>
        </p:nvSpPr>
        <p:spPr>
          <a:xfrm>
            <a:off x="609600" y="2131602"/>
            <a:ext cx="7924800" cy="4233467"/>
          </a:xfrm>
          <a:prstGeom prst="rect">
            <a:avLst/>
          </a:prstGeom>
        </p:spPr>
        <p:txBody>
          <a:bodyPr wrap="square">
            <a:spAutoFit/>
          </a:bodyPr>
          <a:lstStyle/>
          <a:p>
            <a:pPr marL="342900" indent="-342900">
              <a:lnSpc>
                <a:spcPct val="115000"/>
              </a:lnSpc>
              <a:buFont typeface="Arial" pitchFamily="34" charset="0"/>
              <a:buChar char="•"/>
            </a:pPr>
            <a:r>
              <a:rPr lang="en-US" sz="2400" dirty="0">
                <a:latin typeface="+mj-lt"/>
                <a:ea typeface="Malgun Gothic"/>
                <a:cs typeface="Calibri"/>
              </a:rPr>
              <a:t>U.S. foreign policy has direct correlations to domestic policy</a:t>
            </a:r>
          </a:p>
          <a:p>
            <a:pPr marL="342900" indent="-342900">
              <a:lnSpc>
                <a:spcPct val="115000"/>
              </a:lnSpc>
              <a:buFont typeface="Arial" pitchFamily="34" charset="0"/>
              <a:buChar char="•"/>
            </a:pPr>
            <a:r>
              <a:rPr lang="en-US" sz="2400" dirty="0">
                <a:latin typeface="+mj-lt"/>
                <a:ea typeface="Malgun Gothic"/>
                <a:cs typeface="Calibri"/>
              </a:rPr>
              <a:t>Three women are murdered every day in the US by an intimate partner</a:t>
            </a:r>
          </a:p>
          <a:p>
            <a:pPr marL="342900" indent="-342900">
              <a:lnSpc>
                <a:spcPct val="115000"/>
              </a:lnSpc>
              <a:buFont typeface="Arial" pitchFamily="34" charset="0"/>
              <a:buChar char="•"/>
            </a:pPr>
            <a:r>
              <a:rPr lang="en-US" sz="2400" dirty="0">
                <a:latin typeface="+mj-lt"/>
                <a:ea typeface="Malgun Gothic"/>
                <a:cs typeface="Calibri"/>
              </a:rPr>
              <a:t>U.S. women and girls’ reproductive rights is one of the main areas impacted by regressive policies attacking and threatening women’s rights </a:t>
            </a:r>
            <a:endParaRPr lang="en-US" sz="2400" dirty="0">
              <a:latin typeface="+mj-lt"/>
              <a:ea typeface="Malgun Gothic"/>
              <a:cs typeface="Times New Roman"/>
            </a:endParaRPr>
          </a:p>
          <a:p>
            <a:pPr marL="800100" lvl="1" indent="-342900">
              <a:lnSpc>
                <a:spcPct val="115000"/>
              </a:lnSpc>
              <a:buFont typeface="Courier New" pitchFamily="49" charset="0"/>
              <a:buChar char="o"/>
            </a:pPr>
            <a:r>
              <a:rPr lang="en-US" sz="2400" dirty="0">
                <a:latin typeface="+mj-lt"/>
                <a:ea typeface="Malgun Gothic"/>
                <a:cs typeface="Times New Roman"/>
              </a:rPr>
              <a:t>CNN map of the current abortion status in the U.S.: </a:t>
            </a:r>
            <a:r>
              <a:rPr lang="en-US" u="sng" dirty="0">
                <a:solidFill>
                  <a:srgbClr val="0000FF"/>
                </a:solidFill>
                <a:latin typeface="+mj-lt"/>
                <a:ea typeface="Malgun Gothic"/>
                <a:cs typeface="Times New Roman"/>
                <a:hlinkClick r:id="rId5"/>
              </a:rPr>
              <a:t>https://www.cnn.com/2022/08/31/us/abortion-access-restrictions-bans-us/index.html</a:t>
            </a:r>
            <a:endParaRPr lang="en-US" dirty="0">
              <a:effectLst/>
              <a:latin typeface="+mj-lt"/>
              <a:ea typeface="Malgun Gothic"/>
              <a:cs typeface="Times New Roman"/>
            </a:endParaRPr>
          </a:p>
        </p:txBody>
      </p:sp>
    </p:spTree>
    <p:extLst>
      <p:ext uri="{BB962C8B-B14F-4D97-AF65-F5344CB8AC3E}">
        <p14:creationId xmlns:p14="http://schemas.microsoft.com/office/powerpoint/2010/main" val="2723386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91118" y="30126"/>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31</a:t>
            </a:fld>
            <a:endParaRPr lang="en-US" altLang="en-US"/>
          </a:p>
        </p:txBody>
      </p:sp>
      <p:sp>
        <p:nvSpPr>
          <p:cNvPr id="7" name="Title 1"/>
          <p:cNvSpPr txBox="1">
            <a:spLocks/>
          </p:cNvSpPr>
          <p:nvPr/>
        </p:nvSpPr>
        <p:spPr>
          <a:xfrm>
            <a:off x="478968" y="152400"/>
            <a:ext cx="8229600" cy="17526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endParaRPr lang="en-US" b="1" dirty="0">
              <a:solidFill>
                <a:srgbClr val="002060"/>
              </a:solidFill>
              <a:effectLst/>
              <a:ea typeface="Batang" pitchFamily="18" charset="-127"/>
            </a:endParaRPr>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828"/>
          <a:stretch/>
        </p:blipFill>
        <p:spPr bwMode="auto">
          <a:xfrm>
            <a:off x="898790" y="1196067"/>
            <a:ext cx="7677150" cy="516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478968" y="186160"/>
            <a:ext cx="8229600" cy="84254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CNN</a:t>
            </a:r>
            <a:endParaRPr lang="en-US" b="1" dirty="0">
              <a:solidFill>
                <a:srgbClr val="002060"/>
              </a:solidFill>
              <a:effectLst/>
              <a:ea typeface="Batang" pitchFamily="18" charset="-127"/>
            </a:endParaRPr>
          </a:p>
        </p:txBody>
      </p:sp>
      <p:sp>
        <p:nvSpPr>
          <p:cNvPr id="2" name="TextBox 1"/>
          <p:cNvSpPr txBox="1"/>
          <p:nvPr/>
        </p:nvSpPr>
        <p:spPr>
          <a:xfrm>
            <a:off x="4992757" y="5931467"/>
            <a:ext cx="3886200" cy="523220"/>
          </a:xfrm>
          <a:prstGeom prst="rect">
            <a:avLst/>
          </a:prstGeom>
          <a:noFill/>
        </p:spPr>
        <p:txBody>
          <a:bodyPr wrap="square" rtlCol="0">
            <a:spAutoFit/>
          </a:bodyPr>
          <a:lstStyle/>
          <a:p>
            <a:r>
              <a:rPr lang="en-US" sz="1400" dirty="0">
                <a:latin typeface="+mj-lt"/>
              </a:rPr>
              <a:t>https://www.cnn.com/2022/08/31/us/abortion-access-restrictions-bans-us/index.html</a:t>
            </a:r>
          </a:p>
        </p:txBody>
      </p:sp>
    </p:spTree>
    <p:extLst>
      <p:ext uri="{BB962C8B-B14F-4D97-AF65-F5344CB8AC3E}">
        <p14:creationId xmlns:p14="http://schemas.microsoft.com/office/powerpoint/2010/main" val="2723386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0" y="30126"/>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32</a:t>
            </a:fld>
            <a:endParaRPr lang="en-US" altLang="en-US"/>
          </a:p>
        </p:txBody>
      </p:sp>
      <p:sp>
        <p:nvSpPr>
          <p:cNvPr id="7" name="Title 1"/>
          <p:cNvSpPr txBox="1">
            <a:spLocks/>
          </p:cNvSpPr>
          <p:nvPr/>
        </p:nvSpPr>
        <p:spPr>
          <a:xfrm>
            <a:off x="478968" y="304800"/>
            <a:ext cx="8229600" cy="8763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Solutions: </a:t>
            </a:r>
            <a:r>
              <a:rPr lang="en-US" altLang="ko-KR" sz="4400" b="1" dirty="0">
                <a:solidFill>
                  <a:srgbClr val="002060"/>
                </a:solidFill>
                <a:effectLst/>
                <a:ea typeface="Batang" pitchFamily="18" charset="-127"/>
              </a:rPr>
              <a:t>structural change</a:t>
            </a:r>
          </a:p>
          <a:p>
            <a:pPr>
              <a:lnSpc>
                <a:spcPct val="100000"/>
              </a:lnSpc>
              <a:defRPr/>
            </a:pPr>
            <a:r>
              <a:rPr lang="en-US" altLang="ko-KR" b="1" dirty="0">
                <a:solidFill>
                  <a:srgbClr val="002060"/>
                </a:solidFill>
                <a:effectLst/>
                <a:ea typeface="Batang" pitchFamily="18" charset="-127"/>
              </a:rPr>
              <a:t> </a:t>
            </a:r>
            <a:endParaRPr lang="en-US" b="1" dirty="0">
              <a:solidFill>
                <a:srgbClr val="002060"/>
              </a:solidFill>
              <a:effectLst/>
              <a:ea typeface="Batang" pitchFamily="18" charset="-127"/>
            </a:endParaRPr>
          </a:p>
        </p:txBody>
      </p:sp>
      <p:sp>
        <p:nvSpPr>
          <p:cNvPr id="2" name="Rectangle 1"/>
          <p:cNvSpPr/>
          <p:nvPr/>
        </p:nvSpPr>
        <p:spPr>
          <a:xfrm>
            <a:off x="774965" y="1752600"/>
            <a:ext cx="7924800" cy="3773341"/>
          </a:xfrm>
          <a:prstGeom prst="rect">
            <a:avLst/>
          </a:prstGeom>
        </p:spPr>
        <p:txBody>
          <a:bodyPr wrap="square">
            <a:spAutoFit/>
          </a:bodyPr>
          <a:lstStyle/>
          <a:p>
            <a:pPr>
              <a:lnSpc>
                <a:spcPct val="115000"/>
              </a:lnSpc>
            </a:pPr>
            <a:r>
              <a:rPr lang="en-US" sz="3200" dirty="0">
                <a:latin typeface="+mj-lt"/>
                <a:ea typeface="Malgun Gothic"/>
                <a:cs typeface="Calibri"/>
              </a:rPr>
              <a:t>Recommendations by </a:t>
            </a:r>
            <a:r>
              <a:rPr lang="en-US" sz="3200" b="1" dirty="0">
                <a:solidFill>
                  <a:srgbClr val="0070C0"/>
                </a:solidFill>
                <a:latin typeface="+mj-lt"/>
                <a:ea typeface="Malgun Gothic"/>
                <a:cs typeface="Calibri"/>
              </a:rPr>
              <a:t>FFP Index—</a:t>
            </a:r>
          </a:p>
          <a:p>
            <a:pPr>
              <a:lnSpc>
                <a:spcPct val="115000"/>
              </a:lnSpc>
            </a:pPr>
            <a:r>
              <a:rPr lang="en-US" sz="3200" b="1" dirty="0">
                <a:solidFill>
                  <a:srgbClr val="0070C0"/>
                </a:solidFill>
                <a:latin typeface="+mj-lt"/>
                <a:ea typeface="Malgun Gothic"/>
                <a:cs typeface="Calibri"/>
              </a:rPr>
              <a:t>https://www.icrw.org/publications/feminist-foreign-policy-index-a-qualitative-evaluation-of-feminist-commitments/</a:t>
            </a:r>
          </a:p>
          <a:p>
            <a:pPr marL="457200" indent="-457200">
              <a:lnSpc>
                <a:spcPct val="115000"/>
              </a:lnSpc>
              <a:buFont typeface="Arial" pitchFamily="34" charset="0"/>
              <a:buChar char="•"/>
            </a:pPr>
            <a:endParaRPr lang="en-US" sz="3200" b="1" dirty="0">
              <a:solidFill>
                <a:srgbClr val="0070C0"/>
              </a:solidFill>
              <a:latin typeface="+mj-lt"/>
              <a:ea typeface="Malgun Gothic"/>
              <a:cs typeface="Calibri"/>
            </a:endParaRPr>
          </a:p>
          <a:p>
            <a:pPr>
              <a:lnSpc>
                <a:spcPct val="115000"/>
              </a:lnSpc>
            </a:pPr>
            <a:r>
              <a:rPr lang="en-US" sz="2400" dirty="0">
                <a:solidFill>
                  <a:srgbClr val="0070C0"/>
                </a:solidFill>
                <a:latin typeface="+mj-lt"/>
                <a:ea typeface="Malgun Gothic"/>
                <a:cs typeface="Calibri"/>
              </a:rPr>
              <a:t>For more info—https://www.e4sjf.org/feminist-foreign-policy.html</a:t>
            </a:r>
            <a:endParaRPr lang="en-US" sz="2400" dirty="0">
              <a:solidFill>
                <a:srgbClr val="0070C0"/>
              </a:solidFill>
              <a:latin typeface="+mj-lt"/>
              <a:ea typeface="Malgun Gothic"/>
              <a:cs typeface="Times New Roman"/>
            </a:endParaRPr>
          </a:p>
        </p:txBody>
      </p:sp>
    </p:spTree>
    <p:extLst>
      <p:ext uri="{BB962C8B-B14F-4D97-AF65-F5344CB8AC3E}">
        <p14:creationId xmlns:p14="http://schemas.microsoft.com/office/powerpoint/2010/main" val="2139789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0" y="-36569"/>
            <a:ext cx="9144000" cy="68816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33</a:t>
            </a:fld>
            <a:endParaRPr lang="en-US" altLang="en-US"/>
          </a:p>
        </p:txBody>
      </p:sp>
      <p:sp>
        <p:nvSpPr>
          <p:cNvPr id="7" name="Title 1"/>
          <p:cNvSpPr txBox="1">
            <a:spLocks/>
          </p:cNvSpPr>
          <p:nvPr/>
        </p:nvSpPr>
        <p:spPr>
          <a:xfrm>
            <a:off x="381000" y="228600"/>
            <a:ext cx="8327568" cy="8763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Solutions</a:t>
            </a:r>
            <a:endParaRPr lang="en-US" b="1" dirty="0">
              <a:solidFill>
                <a:srgbClr val="002060"/>
              </a:solidFill>
              <a:effectLst/>
              <a:ea typeface="Batang" pitchFamily="18" charset="-127"/>
            </a:endParaRPr>
          </a:p>
        </p:txBody>
      </p:sp>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4095093"/>
            <a:ext cx="1892338" cy="2448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07353" y="1219200"/>
            <a:ext cx="3581400" cy="523220"/>
          </a:xfrm>
          <a:prstGeom prst="rect">
            <a:avLst/>
          </a:prstGeom>
          <a:noFill/>
        </p:spPr>
        <p:txBody>
          <a:bodyPr wrap="square" rtlCol="0">
            <a:spAutoFit/>
          </a:bodyPr>
          <a:lstStyle/>
          <a:p>
            <a:pPr algn="ctr"/>
            <a:r>
              <a:rPr lang="en-US" sz="2800" b="1" dirty="0">
                <a:latin typeface="+mj-lt"/>
              </a:rPr>
              <a:t>Education</a:t>
            </a:r>
          </a:p>
        </p:txBody>
      </p:sp>
      <p:sp>
        <p:nvSpPr>
          <p:cNvPr id="11" name="TextBox 10"/>
          <p:cNvSpPr txBox="1"/>
          <p:nvPr/>
        </p:nvSpPr>
        <p:spPr>
          <a:xfrm>
            <a:off x="5039139" y="1219200"/>
            <a:ext cx="3581400" cy="523220"/>
          </a:xfrm>
          <a:prstGeom prst="rect">
            <a:avLst/>
          </a:prstGeom>
          <a:noFill/>
        </p:spPr>
        <p:txBody>
          <a:bodyPr wrap="square" rtlCol="0">
            <a:spAutoFit/>
          </a:bodyPr>
          <a:lstStyle/>
          <a:p>
            <a:pPr algn="ctr"/>
            <a:r>
              <a:rPr lang="en-US" sz="2800" b="1" dirty="0">
                <a:latin typeface="+mj-lt"/>
              </a:rPr>
              <a:t>Collaboration</a:t>
            </a:r>
          </a:p>
        </p:txBody>
      </p:sp>
      <p:sp>
        <p:nvSpPr>
          <p:cNvPr id="12" name="TextBox 11"/>
          <p:cNvSpPr txBox="1"/>
          <p:nvPr/>
        </p:nvSpPr>
        <p:spPr>
          <a:xfrm>
            <a:off x="607353" y="1745251"/>
            <a:ext cx="3581400" cy="861774"/>
          </a:xfrm>
          <a:prstGeom prst="rect">
            <a:avLst/>
          </a:prstGeom>
          <a:noFill/>
        </p:spPr>
        <p:txBody>
          <a:bodyPr wrap="square" rtlCol="0">
            <a:spAutoFit/>
          </a:bodyPr>
          <a:lstStyle/>
          <a:p>
            <a:r>
              <a:rPr lang="en-US" sz="2500" b="1" dirty="0">
                <a:solidFill>
                  <a:srgbClr val="0070C0"/>
                </a:solidFill>
                <a:latin typeface="+mj-lt"/>
              </a:rPr>
              <a:t>Significance of peace and countering SGBV</a:t>
            </a:r>
          </a:p>
        </p:txBody>
      </p:sp>
      <p:sp>
        <p:nvSpPr>
          <p:cNvPr id="13" name="TextBox 12"/>
          <p:cNvSpPr txBox="1"/>
          <p:nvPr/>
        </p:nvSpPr>
        <p:spPr>
          <a:xfrm>
            <a:off x="5052391" y="1763423"/>
            <a:ext cx="3581400" cy="1246495"/>
          </a:xfrm>
          <a:prstGeom prst="rect">
            <a:avLst/>
          </a:prstGeom>
          <a:noFill/>
        </p:spPr>
        <p:txBody>
          <a:bodyPr wrap="square" rtlCol="0">
            <a:spAutoFit/>
          </a:bodyPr>
          <a:lstStyle/>
          <a:p>
            <a:r>
              <a:rPr lang="en-US" sz="2500" b="1" dirty="0">
                <a:solidFill>
                  <a:srgbClr val="0070C0"/>
                </a:solidFill>
                <a:latin typeface="+mj-lt"/>
              </a:rPr>
              <a:t>Collaborate w/ civil society—reproductive justice &amp; IANGEL’s TIP</a:t>
            </a:r>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2800" y="4022869"/>
            <a:ext cx="1984154" cy="2538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607353" y="2607025"/>
            <a:ext cx="4445038" cy="1107996"/>
          </a:xfrm>
          <a:prstGeom prst="rect">
            <a:avLst/>
          </a:prstGeom>
        </p:spPr>
        <p:txBody>
          <a:bodyPr wrap="square">
            <a:spAutoFit/>
          </a:bodyPr>
          <a:lstStyle/>
          <a:p>
            <a:pPr>
              <a:lnSpc>
                <a:spcPct val="100000"/>
              </a:lnSpc>
              <a:defRPr/>
            </a:pPr>
            <a:r>
              <a:rPr lang="en-US" sz="2200" i="1" dirty="0">
                <a:solidFill>
                  <a:srgbClr val="002060"/>
                </a:solidFill>
                <a:latin typeface="+mj-lt"/>
              </a:rPr>
              <a:t>“Comfort Women” History and Issues: </a:t>
            </a:r>
            <a:r>
              <a:rPr lang="en-US" sz="2200" dirty="0">
                <a:solidFill>
                  <a:srgbClr val="002060"/>
                </a:solidFill>
                <a:latin typeface="+mj-lt"/>
              </a:rPr>
              <a:t>Teacher &amp; Student Resource guides, 2018</a:t>
            </a:r>
          </a:p>
        </p:txBody>
      </p:sp>
      <p:pic>
        <p:nvPicPr>
          <p:cNvPr id="102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23191" t="12642" r="32673"/>
          <a:stretch/>
        </p:blipFill>
        <p:spPr bwMode="auto">
          <a:xfrm>
            <a:off x="6059557" y="3963449"/>
            <a:ext cx="2305879" cy="192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1840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7581" y="-16130"/>
            <a:ext cx="9135926" cy="69073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8404" y="6334484"/>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5"/>
          <p:cNvSpPr txBox="1">
            <a:spLocks/>
          </p:cNvSpPr>
          <p:nvPr/>
        </p:nvSpPr>
        <p:spPr>
          <a:xfrm>
            <a:off x="7536" y="152400"/>
            <a:ext cx="9144000" cy="1143000"/>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sz="2400" kern="1200">
                <a:solidFill>
                  <a:srgbClr val="7F7F7F"/>
                </a:solidFill>
                <a:latin typeface="+mj-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2pPr>
            <a:lvl3pPr marL="11430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4pPr>
            <a:lvl5pPr marL="20574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gn="ctr">
              <a:buFont typeface="Arial" charset="0"/>
              <a:buNone/>
              <a:defRPr/>
            </a:pPr>
            <a:r>
              <a:rPr lang="en-US" sz="5400" b="1" dirty="0">
                <a:solidFill>
                  <a:srgbClr val="002060"/>
                </a:solidFill>
                <a:latin typeface="Palatino Linotype"/>
              </a:rPr>
              <a:t>“Keep fighting for me!”</a:t>
            </a:r>
            <a:endParaRPr lang="en-US" sz="5400" dirty="0">
              <a:solidFill>
                <a:srgbClr val="002060"/>
              </a:solidFill>
            </a:endParaRPr>
          </a:p>
        </p:txBody>
      </p:sp>
      <p:sp>
        <p:nvSpPr>
          <p:cNvPr id="8" name="Title 3"/>
          <p:cNvSpPr txBox="1">
            <a:spLocks/>
          </p:cNvSpPr>
          <p:nvPr/>
        </p:nvSpPr>
        <p:spPr bwMode="auto">
          <a:xfrm>
            <a:off x="381000" y="990600"/>
            <a:ext cx="8382000" cy="685800"/>
          </a:xfrm>
          <a:prstGeom prst="rect">
            <a:avLst/>
          </a:prstGeom>
        </p:spPr>
        <p:txBody>
          <a:bodyPr wrap="square" numCol="1" anchorCtr="0" compatLnSpc="1">
            <a:prstTxWarp prst="textNoShape">
              <a:avLst/>
            </a:prstTxWarp>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sz="3200" dirty="0">
                <a:solidFill>
                  <a:srgbClr val="0070C0"/>
                </a:solidFill>
                <a:effectLst>
                  <a:outerShdw blurRad="38100" dist="38100" dir="2700000" algn="tl">
                    <a:srgbClr val="000000">
                      <a:alpha val="43137"/>
                    </a:srgbClr>
                  </a:outerShdw>
                </a:effectLst>
              </a:rPr>
              <a:t>Kim, Bok-dong (b. Korea, 1926–2019)</a:t>
            </a:r>
          </a:p>
        </p:txBody>
      </p:sp>
      <p:pic>
        <p:nvPicPr>
          <p:cNvPr id="9" name="Picture 7" descr="C:\Users\Parents\Desktop\김복동할머님 병문안 2 11.7.20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 y="2244159"/>
            <a:ext cx="5447617" cy="4087010"/>
          </a:xfrm>
          <a:prstGeom prst="rect">
            <a:avLst/>
          </a:prstGeom>
        </p:spPr>
      </p:pic>
      <p:sp>
        <p:nvSpPr>
          <p:cNvPr id="11" name="TextBox 1"/>
          <p:cNvSpPr txBox="1">
            <a:spLocks noChangeArrowheads="1"/>
          </p:cNvSpPr>
          <p:nvPr/>
        </p:nvSpPr>
        <p:spPr bwMode="auto">
          <a:xfrm>
            <a:off x="1828801" y="6234075"/>
            <a:ext cx="200977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ea typeface="MS PGothic" pitchFamily="34" charset="-128"/>
              </a:defRPr>
            </a:lvl1pPr>
            <a:lvl2pPr marL="742950" indent="-285750" eaLnBrk="0" hangingPunct="0">
              <a:defRPr>
                <a:solidFill>
                  <a:schemeClr val="tx1"/>
                </a:solidFill>
                <a:latin typeface="Palatino Linotype" pitchFamily="18" charset="0"/>
                <a:ea typeface="MS PGothic" pitchFamily="34" charset="-128"/>
              </a:defRPr>
            </a:lvl2pPr>
            <a:lvl3pPr marL="1143000" indent="-228600" eaLnBrk="0" hangingPunct="0">
              <a:defRPr>
                <a:solidFill>
                  <a:schemeClr val="tx1"/>
                </a:solidFill>
                <a:latin typeface="Palatino Linotype" pitchFamily="18" charset="0"/>
                <a:ea typeface="MS PGothic" pitchFamily="34" charset="-128"/>
              </a:defRPr>
            </a:lvl3pPr>
            <a:lvl4pPr marL="1600200" indent="-228600" eaLnBrk="0" hangingPunct="0">
              <a:defRPr>
                <a:solidFill>
                  <a:schemeClr val="tx1"/>
                </a:solidFill>
                <a:latin typeface="Palatino Linotype" pitchFamily="18" charset="0"/>
                <a:ea typeface="MS PGothic" pitchFamily="34" charset="-128"/>
              </a:defRPr>
            </a:lvl4pPr>
            <a:lvl5pPr marL="2057400" indent="-228600" eaLnBrk="0" hangingPunct="0">
              <a:defRPr>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Palatino Linotype" pitchFamily="18" charset="0"/>
                <a:ea typeface="MS PGothic" pitchFamily="34" charset="-128"/>
              </a:defRPr>
            </a:lvl9pPr>
          </a:lstStyle>
          <a:p>
            <a:pPr algn="ctr" fontAlgn="base">
              <a:lnSpc>
                <a:spcPct val="125000"/>
              </a:lnSpc>
              <a:spcBef>
                <a:spcPct val="20000"/>
              </a:spcBef>
              <a:spcAft>
                <a:spcPct val="0"/>
              </a:spcAft>
            </a:pPr>
            <a:r>
              <a:rPr lang="en-US" sz="2000" dirty="0">
                <a:solidFill>
                  <a:srgbClr val="595959"/>
                </a:solidFill>
                <a:latin typeface="Century Gothic" pitchFamily="34" charset="0"/>
                <a:cs typeface="Arial" pitchFamily="34" charset="0"/>
              </a:rPr>
              <a:t>Nov. 7, 2018</a:t>
            </a:r>
          </a:p>
        </p:txBody>
      </p:sp>
      <p:sp>
        <p:nvSpPr>
          <p:cNvPr id="12" name="TextBox 1"/>
          <p:cNvSpPr txBox="1">
            <a:spLocks noChangeArrowheads="1"/>
          </p:cNvSpPr>
          <p:nvPr/>
        </p:nvSpPr>
        <p:spPr bwMode="auto">
          <a:xfrm>
            <a:off x="228600" y="6378386"/>
            <a:ext cx="1600200"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a:solidFill>
                  <a:schemeClr val="tx1"/>
                </a:solidFill>
                <a:latin typeface="Palatino Linotype" pitchFamily="18" charset="0"/>
                <a:ea typeface="MS PGothic" pitchFamily="34" charset="-128"/>
              </a:defRPr>
            </a:lvl1pPr>
            <a:lvl2pPr marL="742950" indent="-285750" eaLnBrk="0" hangingPunct="0">
              <a:defRPr>
                <a:solidFill>
                  <a:schemeClr val="tx1"/>
                </a:solidFill>
                <a:latin typeface="Palatino Linotype" pitchFamily="18" charset="0"/>
                <a:ea typeface="MS PGothic" pitchFamily="34" charset="-128"/>
              </a:defRPr>
            </a:lvl2pPr>
            <a:lvl3pPr marL="1143000" indent="-228600" eaLnBrk="0" hangingPunct="0">
              <a:defRPr>
                <a:solidFill>
                  <a:schemeClr val="tx1"/>
                </a:solidFill>
                <a:latin typeface="Palatino Linotype" pitchFamily="18" charset="0"/>
                <a:ea typeface="MS PGothic" pitchFamily="34" charset="-128"/>
              </a:defRPr>
            </a:lvl3pPr>
            <a:lvl4pPr marL="1600200" indent="-228600" eaLnBrk="0" hangingPunct="0">
              <a:defRPr>
                <a:solidFill>
                  <a:schemeClr val="tx1"/>
                </a:solidFill>
                <a:latin typeface="Palatino Linotype" pitchFamily="18" charset="0"/>
                <a:ea typeface="MS PGothic" pitchFamily="34" charset="-128"/>
              </a:defRPr>
            </a:lvl4pPr>
            <a:lvl5pPr marL="2057400" indent="-228600" eaLnBrk="0" hangingPunct="0">
              <a:defRPr>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Palatino Linotype" pitchFamily="18" charset="0"/>
                <a:ea typeface="MS PGothic" pitchFamily="34" charset="-128"/>
              </a:defRPr>
            </a:lvl9pPr>
          </a:lstStyle>
          <a:p>
            <a:pPr defTabSz="914353" eaLnBrk="1" fontAlgn="base" hangingPunct="1">
              <a:spcBef>
                <a:spcPct val="0"/>
              </a:spcBef>
              <a:spcAft>
                <a:spcPct val="0"/>
              </a:spcAft>
            </a:pPr>
            <a:r>
              <a:rPr lang="en-US" sz="1200" dirty="0">
                <a:solidFill>
                  <a:prstClr val="black">
                    <a:lumMod val="65000"/>
                    <a:lumOff val="35000"/>
                  </a:prstClr>
                </a:solidFill>
                <a:latin typeface="Century Gothic" pitchFamily="34" charset="0"/>
                <a:cs typeface="Arial" pitchFamily="34" charset="0"/>
              </a:rPr>
              <a:t>Image credit:  ESJF</a:t>
            </a:r>
          </a:p>
        </p:txBody>
      </p:sp>
      <p:sp>
        <p:nvSpPr>
          <p:cNvPr id="2" name="Slide Number Placeholder 1"/>
          <p:cNvSpPr>
            <a:spLocks noGrp="1"/>
          </p:cNvSpPr>
          <p:nvPr>
            <p:ph type="sldNum" sz="quarter" idx="12"/>
          </p:nvPr>
        </p:nvSpPr>
        <p:spPr/>
        <p:txBody>
          <a:bodyPr/>
          <a:lstStyle/>
          <a:p>
            <a:pPr>
              <a:defRPr/>
            </a:pPr>
            <a:fld id="{42F10C11-53AF-40B9-98AE-0CBB2AD9FEE0}" type="slidenum">
              <a:rPr lang="en-US" altLang="en-US" smtClean="0"/>
              <a:pPr>
                <a:defRPr/>
              </a:pPr>
              <a:t>34</a:t>
            </a:fld>
            <a:endParaRPr lang="en-US" altLang="en-US"/>
          </a:p>
        </p:txBody>
      </p:sp>
      <p:pic>
        <p:nvPicPr>
          <p:cNvPr id="819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614" t="8936" r="50000" b="9542"/>
          <a:stretch/>
        </p:blipFill>
        <p:spPr bwMode="auto">
          <a:xfrm>
            <a:off x="4715597" y="1771756"/>
            <a:ext cx="3159659" cy="4370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861" t="13986" r="19728" b="16812"/>
          <a:stretch/>
        </p:blipFill>
        <p:spPr bwMode="auto">
          <a:xfrm>
            <a:off x="6864036" y="3886703"/>
            <a:ext cx="2279964" cy="298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628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2">
            <a:extLst>
              <a:ext uri="{28A0092B-C50C-407E-A947-70E740481C1C}">
                <a14:useLocalDpi xmlns:a14="http://schemas.microsoft.com/office/drawing/2010/main" val="0"/>
              </a:ext>
            </a:extLst>
          </a:blip>
          <a:srcRect l="7914" t="2984" r="15898" b="4079"/>
          <a:stretch/>
        </p:blipFill>
        <p:spPr bwMode="auto">
          <a:xfrm>
            <a:off x="0" y="-30661"/>
            <a:ext cx="9144002" cy="69134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76" y="4656140"/>
            <a:ext cx="1414463"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6"/>
          <p:cNvSpPr>
            <a:spLocks noChangeArrowheads="1"/>
          </p:cNvSpPr>
          <p:nvPr/>
        </p:nvSpPr>
        <p:spPr bwMode="auto">
          <a:xfrm>
            <a:off x="1174750" y="6297614"/>
            <a:ext cx="72834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dirty="0">
                <a:solidFill>
                  <a:srgbClr val="586064"/>
                </a:solidFill>
                <a:latin typeface="Century Gothic" pitchFamily="34" charset="0"/>
                <a:ea typeface="MS PGothic" pitchFamily="34" charset="-128"/>
                <a:cs typeface="Arial" pitchFamily="34" charset="0"/>
              </a:rPr>
              <a:t>Copyright © 2018–2022  Education for Social Justice Foundation. All rights reserved. </a:t>
            </a:r>
          </a:p>
        </p:txBody>
      </p:sp>
      <p:sp>
        <p:nvSpPr>
          <p:cNvPr id="6" name="Text Placeholder 5"/>
          <p:cNvSpPr txBox="1">
            <a:spLocks/>
          </p:cNvSpPr>
          <p:nvPr/>
        </p:nvSpPr>
        <p:spPr>
          <a:xfrm>
            <a:off x="0" y="0"/>
            <a:ext cx="9144000" cy="1143000"/>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sz="2400" kern="1200">
                <a:solidFill>
                  <a:srgbClr val="7F7F7F"/>
                </a:solidFill>
                <a:latin typeface="+mj-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2pPr>
            <a:lvl3pPr marL="11430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4pPr>
            <a:lvl5pPr marL="20574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buFont typeface="Arial" charset="0"/>
              <a:buNone/>
              <a:defRPr/>
            </a:pPr>
            <a:endParaRPr lang="en-US" sz="5400" dirty="0"/>
          </a:p>
        </p:txBody>
      </p:sp>
      <p:sp>
        <p:nvSpPr>
          <p:cNvPr id="7" name="Text Placeholder 5"/>
          <p:cNvSpPr txBox="1">
            <a:spLocks/>
          </p:cNvSpPr>
          <p:nvPr/>
        </p:nvSpPr>
        <p:spPr>
          <a:xfrm>
            <a:off x="990600" y="1600200"/>
            <a:ext cx="7239000" cy="2362200"/>
          </a:xfrm>
          <a:prstGeom prst="rect">
            <a:avLst/>
          </a:prstGeom>
        </p:spPr>
        <p:txBody>
          <a:bodyPr>
            <a:normAutofit fontScale="92500" lnSpcReduction="10000"/>
          </a:bodyPr>
          <a:lstStyle>
            <a:lvl1pPr marL="342900" indent="-342900" algn="l" rtl="0" eaLnBrk="0" fontAlgn="base" hangingPunct="0">
              <a:spcBef>
                <a:spcPct val="20000"/>
              </a:spcBef>
              <a:spcAft>
                <a:spcPct val="0"/>
              </a:spcAft>
              <a:buFont typeface="Arial" pitchFamily="34" charset="0"/>
              <a:buChar char="•"/>
              <a:defRPr sz="2400" kern="1200">
                <a:solidFill>
                  <a:srgbClr val="7F7F7F"/>
                </a:solidFill>
                <a:latin typeface="+mj-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2pPr>
            <a:lvl3pPr marL="11430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4pPr>
            <a:lvl5pPr marL="20574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gn="ctr">
              <a:buFont typeface="Arial" charset="0"/>
              <a:buNone/>
              <a:defRPr/>
            </a:pPr>
            <a:r>
              <a:rPr lang="en-US" altLang="ko-KR" sz="5400" b="1" dirty="0">
                <a:solidFill>
                  <a:srgbClr val="002060"/>
                </a:solidFill>
                <a:ea typeface="Batang" pitchFamily="18" charset="-127"/>
              </a:rPr>
              <a:t>Thank you</a:t>
            </a:r>
            <a:r>
              <a:rPr lang="en-US" sz="5400" b="1" dirty="0">
                <a:solidFill>
                  <a:srgbClr val="002060"/>
                </a:solidFill>
                <a:ea typeface="Batang" pitchFamily="18" charset="-127"/>
              </a:rPr>
              <a:t>!</a:t>
            </a:r>
          </a:p>
          <a:p>
            <a:pPr algn="ctr">
              <a:buFont typeface="Arial" charset="0"/>
              <a:buNone/>
              <a:defRPr/>
            </a:pPr>
            <a:endParaRPr lang="en-US" sz="3900" dirty="0"/>
          </a:p>
          <a:p>
            <a:pPr algn="ctr">
              <a:buFont typeface="Arial" charset="0"/>
              <a:buNone/>
              <a:defRPr/>
            </a:pPr>
            <a:r>
              <a:rPr lang="en-US" sz="5400" b="1" dirty="0">
                <a:solidFill>
                  <a:srgbClr val="0070C0"/>
                </a:solidFill>
              </a:rPr>
              <a:t>ESJF@E4SJF.ORG</a:t>
            </a:r>
          </a:p>
          <a:p>
            <a:pPr>
              <a:buFont typeface="Arial" charset="0"/>
              <a:buNone/>
              <a:defRPr/>
            </a:pPr>
            <a:endParaRPr lang="en-US" sz="5400" dirty="0"/>
          </a:p>
        </p:txBody>
      </p:sp>
      <p:sp>
        <p:nvSpPr>
          <p:cNvPr id="2" name="Slide Number Placeholder 1"/>
          <p:cNvSpPr>
            <a:spLocks noGrp="1"/>
          </p:cNvSpPr>
          <p:nvPr>
            <p:ph type="sldNum" sz="quarter" idx="12"/>
          </p:nvPr>
        </p:nvSpPr>
        <p:spPr/>
        <p:txBody>
          <a:bodyPr/>
          <a:lstStyle/>
          <a:p>
            <a:pPr>
              <a:defRPr/>
            </a:pPr>
            <a:fld id="{42F10C11-53AF-40B9-98AE-0CBB2AD9FEE0}" type="slidenum">
              <a:rPr lang="en-US" altLang="en-US" smtClean="0"/>
              <a:pPr>
                <a:defRPr/>
              </a:pPr>
              <a:t>35</a:t>
            </a:fld>
            <a:endParaRPr lang="en-US" altLang="en-US"/>
          </a:p>
        </p:txBody>
      </p:sp>
    </p:spTree>
    <p:extLst>
      <p:ext uri="{BB962C8B-B14F-4D97-AF65-F5344CB8AC3E}">
        <p14:creationId xmlns:p14="http://schemas.microsoft.com/office/powerpoint/2010/main" val="69104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2">
            <a:extLst>
              <a:ext uri="{28A0092B-C50C-407E-A947-70E740481C1C}">
                <a14:useLocalDpi xmlns:a14="http://schemas.microsoft.com/office/drawing/2010/main" val="0"/>
              </a:ext>
            </a:extLst>
          </a:blip>
          <a:srcRect l="7914" t="2984" r="15898" b="4079"/>
          <a:stretch/>
        </p:blipFill>
        <p:spPr bwMode="auto">
          <a:xfrm>
            <a:off x="0" y="-33394"/>
            <a:ext cx="9220200" cy="69711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6"/>
          <p:cNvSpPr>
            <a:spLocks noChangeArrowheads="1"/>
          </p:cNvSpPr>
          <p:nvPr/>
        </p:nvSpPr>
        <p:spPr bwMode="auto">
          <a:xfrm>
            <a:off x="1174750" y="6297614"/>
            <a:ext cx="72834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dirty="0">
                <a:solidFill>
                  <a:srgbClr val="586064"/>
                </a:solidFill>
                <a:latin typeface="Century Gothic" pitchFamily="34" charset="0"/>
                <a:ea typeface="MS PGothic" pitchFamily="34" charset="-128"/>
                <a:cs typeface="Arial" pitchFamily="34" charset="0"/>
              </a:rPr>
              <a:t>Copyright © 2018–2023  Education for Social Justice Foundation. All rights reserved. </a:t>
            </a:r>
          </a:p>
        </p:txBody>
      </p:sp>
      <p:sp>
        <p:nvSpPr>
          <p:cNvPr id="6" name="Text Placeholder 5"/>
          <p:cNvSpPr txBox="1">
            <a:spLocks/>
          </p:cNvSpPr>
          <p:nvPr/>
        </p:nvSpPr>
        <p:spPr>
          <a:xfrm>
            <a:off x="0" y="0"/>
            <a:ext cx="9144000" cy="1143000"/>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sz="2400" kern="1200">
                <a:solidFill>
                  <a:srgbClr val="7F7F7F"/>
                </a:solidFill>
                <a:latin typeface="+mj-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2pPr>
            <a:lvl3pPr marL="11430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4pPr>
            <a:lvl5pPr marL="20574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buFont typeface="Arial" charset="0"/>
              <a:buNone/>
              <a:defRPr/>
            </a:pPr>
            <a:endParaRPr lang="en-US" sz="5400" dirty="0"/>
          </a:p>
        </p:txBody>
      </p:sp>
      <p:sp>
        <p:nvSpPr>
          <p:cNvPr id="7" name="Text Placeholder 5"/>
          <p:cNvSpPr txBox="1">
            <a:spLocks/>
          </p:cNvSpPr>
          <p:nvPr/>
        </p:nvSpPr>
        <p:spPr>
          <a:xfrm>
            <a:off x="990600" y="1600200"/>
            <a:ext cx="7239000" cy="2362200"/>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sz="2400" kern="1200">
                <a:solidFill>
                  <a:srgbClr val="7F7F7F"/>
                </a:solidFill>
                <a:latin typeface="+mj-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2pPr>
            <a:lvl3pPr marL="11430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4pPr>
            <a:lvl5pPr marL="20574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buFont typeface="Arial" charset="0"/>
              <a:buNone/>
              <a:defRPr/>
            </a:pPr>
            <a:endParaRPr lang="en-US" sz="5400" dirty="0"/>
          </a:p>
        </p:txBody>
      </p:sp>
      <p:sp>
        <p:nvSpPr>
          <p:cNvPr id="2" name="AutoShape 2" descr="E4SJF Get Involved.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4" descr="E4SJF Get Involved.png"/>
          <p:cNvSpPr>
            <a:spLocks noChangeAspect="1" noChangeArrowheads="1"/>
          </p:cNvSpPr>
          <p:nvPr/>
        </p:nvSpPr>
        <p:spPr bwMode="auto">
          <a:xfrm>
            <a:off x="307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0689" y="3048000"/>
            <a:ext cx="2756694" cy="2756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5"/>
          <p:cNvSpPr txBox="1">
            <a:spLocks/>
          </p:cNvSpPr>
          <p:nvPr/>
        </p:nvSpPr>
        <p:spPr>
          <a:xfrm>
            <a:off x="232661" y="552450"/>
            <a:ext cx="4302125" cy="1181100"/>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sz="2400" kern="1200">
                <a:solidFill>
                  <a:srgbClr val="7F7F7F"/>
                </a:solidFill>
                <a:latin typeface="+mj-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2pPr>
            <a:lvl3pPr marL="11430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4pPr>
            <a:lvl5pPr marL="20574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gn="ctr">
              <a:buFont typeface="Arial" charset="0"/>
              <a:buNone/>
              <a:defRPr/>
            </a:pPr>
            <a:r>
              <a:rPr lang="en-US" altLang="ko-KR" sz="4000" b="1" dirty="0">
                <a:solidFill>
                  <a:srgbClr val="0070C0"/>
                </a:solidFill>
                <a:ea typeface="Batang" pitchFamily="18" charset="-127"/>
              </a:rPr>
              <a:t>Join ESJF</a:t>
            </a:r>
            <a:endParaRPr lang="en-US" sz="4000" dirty="0">
              <a:solidFill>
                <a:srgbClr val="0070C0"/>
              </a:solidFill>
            </a:endParaRPr>
          </a:p>
          <a:p>
            <a:pPr algn="ctr">
              <a:buFont typeface="Arial" charset="0"/>
              <a:buNone/>
              <a:defRPr/>
            </a:pPr>
            <a:endParaRPr lang="en-US" sz="5400" b="1" dirty="0">
              <a:solidFill>
                <a:srgbClr val="0070C0"/>
              </a:solidFill>
            </a:endParaRPr>
          </a:p>
          <a:p>
            <a:pPr>
              <a:buFont typeface="Arial" charset="0"/>
              <a:buNone/>
              <a:defRPr/>
            </a:pPr>
            <a:endParaRPr lang="en-US" sz="5400" dirty="0"/>
          </a:p>
        </p:txBody>
      </p:sp>
      <p:sp>
        <p:nvSpPr>
          <p:cNvPr id="4" name="Slide Number Placeholder 3"/>
          <p:cNvSpPr>
            <a:spLocks noGrp="1"/>
          </p:cNvSpPr>
          <p:nvPr>
            <p:ph type="sldNum" sz="quarter" idx="12"/>
          </p:nvPr>
        </p:nvSpPr>
        <p:spPr/>
        <p:txBody>
          <a:bodyPr/>
          <a:lstStyle/>
          <a:p>
            <a:pPr>
              <a:defRPr/>
            </a:pPr>
            <a:fld id="{42F10C11-53AF-40B9-98AE-0CBB2AD9FEE0}" type="slidenum">
              <a:rPr lang="en-US" altLang="en-US" smtClean="0"/>
              <a:pPr>
                <a:defRPr/>
              </a:pPr>
              <a:t>36</a:t>
            </a:fld>
            <a:endParaRPr lang="en-US" altLang="en-US"/>
          </a:p>
        </p:txBody>
      </p:sp>
      <p:pic>
        <p:nvPicPr>
          <p:cNvPr id="11" name="Picture 2" descr="C:\Users\Parents\Desktop\ESJF-instagra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0450" y="2843170"/>
            <a:ext cx="2755900" cy="31663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5"/>
          <p:cNvSpPr txBox="1">
            <a:spLocks/>
          </p:cNvSpPr>
          <p:nvPr/>
        </p:nvSpPr>
        <p:spPr>
          <a:xfrm>
            <a:off x="4495800" y="536467"/>
            <a:ext cx="3505200" cy="2095500"/>
          </a:xfrm>
          <a:prstGeom prst="rect">
            <a:avLst/>
          </a:prstGeom>
        </p:spPr>
        <p:txBody>
          <a:bodyPr>
            <a:noAutofit/>
          </a:bodyPr>
          <a:lstStyle>
            <a:lvl1pPr marL="342900" indent="-342900" algn="l" rtl="0" eaLnBrk="0" fontAlgn="base" hangingPunct="0">
              <a:spcBef>
                <a:spcPct val="20000"/>
              </a:spcBef>
              <a:spcAft>
                <a:spcPct val="0"/>
              </a:spcAft>
              <a:buFont typeface="Arial" pitchFamily="34" charset="0"/>
              <a:buChar char="•"/>
              <a:defRPr sz="2400" kern="1200">
                <a:solidFill>
                  <a:srgbClr val="7F7F7F"/>
                </a:solidFill>
                <a:latin typeface="+mj-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2pPr>
            <a:lvl3pPr marL="11430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S PGothic" panose="020B0600070205080204" pitchFamily="34" charset="-128"/>
                <a:cs typeface="+mn-cs"/>
              </a:defRPr>
            </a:lvl4pPr>
            <a:lvl5pPr marL="20574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S PGothic" panose="020B0600070205080204" pitchFamily="34" charset="-128"/>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gn="ctr">
              <a:buFont typeface="Arial" charset="0"/>
              <a:buNone/>
              <a:defRPr/>
            </a:pPr>
            <a:r>
              <a:rPr lang="en-US" altLang="ko-KR" sz="4000" b="1" dirty="0">
                <a:solidFill>
                  <a:srgbClr val="0070C0"/>
                </a:solidFill>
                <a:ea typeface="Batang" pitchFamily="18" charset="-127"/>
              </a:rPr>
              <a:t>Follow us on </a:t>
            </a:r>
            <a:r>
              <a:rPr lang="en-US" altLang="ko-KR" sz="4000" b="1" dirty="0" err="1">
                <a:solidFill>
                  <a:srgbClr val="0070C0"/>
                </a:solidFill>
                <a:ea typeface="Batang" pitchFamily="18" charset="-127"/>
              </a:rPr>
              <a:t>Instagram</a:t>
            </a:r>
            <a:endParaRPr lang="en-US" altLang="ko-KR" sz="4000" b="1" dirty="0">
              <a:solidFill>
                <a:srgbClr val="0070C0"/>
              </a:solidFill>
              <a:ea typeface="Batang" pitchFamily="18" charset="-127"/>
            </a:endParaRPr>
          </a:p>
          <a:p>
            <a:pPr algn="ctr">
              <a:buFont typeface="Arial" charset="0"/>
              <a:buNone/>
              <a:defRPr/>
            </a:pPr>
            <a:r>
              <a:rPr lang="en-US" sz="4000" b="1" dirty="0">
                <a:solidFill>
                  <a:srgbClr val="0070C0"/>
                </a:solidFill>
                <a:ea typeface="Batang" pitchFamily="18" charset="-127"/>
              </a:rPr>
              <a:t>@e4sjf</a:t>
            </a:r>
            <a:endParaRPr lang="en-US" sz="4000" dirty="0"/>
          </a:p>
          <a:p>
            <a:pPr algn="ctr">
              <a:buFont typeface="Arial" charset="0"/>
              <a:buNone/>
              <a:defRPr/>
            </a:pPr>
            <a:endParaRPr lang="en-US" sz="3600" b="1" dirty="0">
              <a:solidFill>
                <a:srgbClr val="0070C0"/>
              </a:solidFill>
            </a:endParaRPr>
          </a:p>
          <a:p>
            <a:pPr>
              <a:buFont typeface="Arial" charset="0"/>
              <a:buNone/>
              <a:defRPr/>
            </a:pPr>
            <a:endParaRPr lang="en-US" sz="3600" dirty="0"/>
          </a:p>
        </p:txBody>
      </p:sp>
    </p:spTree>
    <p:extLst>
      <p:ext uri="{BB962C8B-B14F-4D97-AF65-F5344CB8AC3E}">
        <p14:creationId xmlns:p14="http://schemas.microsoft.com/office/powerpoint/2010/main" val="3245142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69351" y="21773"/>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57200" y="381000"/>
            <a:ext cx="8229600" cy="11430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Focus Areas include</a:t>
            </a:r>
            <a:endParaRPr lang="en-US" b="1" dirty="0">
              <a:solidFill>
                <a:srgbClr val="002060"/>
              </a:solidFill>
              <a:effectLst/>
              <a:ea typeface="Batang" pitchFamily="18" charset="-127"/>
            </a:endParaRPr>
          </a:p>
        </p:txBody>
      </p:sp>
      <p:sp>
        <p:nvSpPr>
          <p:cNvPr id="2" name="Rectangle 1"/>
          <p:cNvSpPr/>
          <p:nvPr/>
        </p:nvSpPr>
        <p:spPr>
          <a:xfrm>
            <a:off x="373472" y="1676400"/>
            <a:ext cx="8153400" cy="3970318"/>
          </a:xfrm>
          <a:prstGeom prst="rect">
            <a:avLst/>
          </a:prstGeom>
        </p:spPr>
        <p:txBody>
          <a:bodyPr wrap="square">
            <a:spAutoFit/>
          </a:bodyPr>
          <a:lstStyle/>
          <a:p>
            <a:pPr marL="1657350" lvl="2" indent="-742950">
              <a:buFontTx/>
              <a:buAutoNum type="arabicPeriod"/>
            </a:pPr>
            <a:r>
              <a:rPr lang="en-US" sz="3600" dirty="0">
                <a:solidFill>
                  <a:schemeClr val="tx1">
                    <a:lumMod val="65000"/>
                    <a:lumOff val="35000"/>
                  </a:schemeClr>
                </a:solidFill>
                <a:latin typeface="+mj-lt"/>
                <a:ea typeface="Malgun Gothic" pitchFamily="34" charset="-127"/>
              </a:rPr>
              <a:t>Sexual and gender-based violence (SGBV)</a:t>
            </a:r>
            <a:endParaRPr lang="en-US" sz="3600" dirty="0">
              <a:solidFill>
                <a:schemeClr val="tx1">
                  <a:lumMod val="65000"/>
                  <a:lumOff val="35000"/>
                </a:schemeClr>
              </a:solidFill>
              <a:latin typeface="+mj-lt"/>
            </a:endParaRPr>
          </a:p>
          <a:p>
            <a:pPr marL="1657350" lvl="2" indent="-742950">
              <a:buFontTx/>
              <a:buAutoNum type="arabicPeriod"/>
            </a:pPr>
            <a:r>
              <a:rPr lang="en-US" altLang="ko-KR" sz="3600" dirty="0">
                <a:solidFill>
                  <a:schemeClr val="tx1">
                    <a:lumMod val="65000"/>
                    <a:lumOff val="35000"/>
                  </a:schemeClr>
                </a:solidFill>
                <a:latin typeface="+mj-lt"/>
              </a:rPr>
              <a:t>History of and issues surrounding the Asian diaspora in the U.S. </a:t>
            </a:r>
          </a:p>
          <a:p>
            <a:pPr marL="1657350" lvl="2" indent="-742950">
              <a:buFontTx/>
              <a:buAutoNum type="arabicPeriod"/>
            </a:pPr>
            <a:r>
              <a:rPr lang="en-US" altLang="ko-KR" sz="3600" dirty="0">
                <a:solidFill>
                  <a:schemeClr val="tx1">
                    <a:lumMod val="65000"/>
                    <a:lumOff val="35000"/>
                  </a:schemeClr>
                </a:solidFill>
                <a:latin typeface="+mj-lt"/>
              </a:rPr>
              <a:t>Resistance and collective activism</a:t>
            </a:r>
          </a:p>
        </p:txBody>
      </p:sp>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4</a:t>
            </a:fld>
            <a:endParaRPr lang="en-US" altLang="en-US"/>
          </a:p>
        </p:txBody>
      </p:sp>
    </p:spTree>
    <p:extLst>
      <p:ext uri="{BB962C8B-B14F-4D97-AF65-F5344CB8AC3E}">
        <p14:creationId xmlns:p14="http://schemas.microsoft.com/office/powerpoint/2010/main" val="3468687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69351" y="21773"/>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335373" y="381000"/>
            <a:ext cx="8413586" cy="10668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Today’s Discussion</a:t>
            </a:r>
            <a:endParaRPr lang="en-US" altLang="ko-KR" sz="2000" b="1" dirty="0">
              <a:solidFill>
                <a:schemeClr val="tx1">
                  <a:lumMod val="65000"/>
                  <a:lumOff val="35000"/>
                </a:schemeClr>
              </a:solidFill>
              <a:latin typeface="+mj-lt"/>
            </a:endParaRPr>
          </a:p>
          <a:p>
            <a:pPr marL="0" lvl="2">
              <a:lnSpc>
                <a:spcPct val="100000"/>
              </a:lnSpc>
              <a:defRPr/>
            </a:pPr>
            <a:endParaRPr lang="en-US" altLang="ko-KR" sz="3600" b="1" dirty="0">
              <a:solidFill>
                <a:schemeClr val="tx1">
                  <a:lumMod val="65000"/>
                  <a:lumOff val="35000"/>
                </a:schemeClr>
              </a:solidFill>
              <a:latin typeface="+mj-lt"/>
            </a:endParaRPr>
          </a:p>
          <a:p>
            <a:pPr>
              <a:lnSpc>
                <a:spcPct val="100000"/>
              </a:lnSpc>
              <a:defRPr/>
            </a:pPr>
            <a:endParaRPr lang="en-US" b="1" dirty="0">
              <a:solidFill>
                <a:srgbClr val="2F5897"/>
              </a:solidFill>
              <a:effectLst>
                <a:outerShdw blurRad="38100" dist="38100" dir="2700000" algn="tl">
                  <a:srgbClr val="000000">
                    <a:alpha val="43137"/>
                  </a:srgbClr>
                </a:outerShdw>
              </a:effectLst>
              <a:ea typeface="Batang" pitchFamily="18" charset="-127"/>
            </a:endParaRPr>
          </a:p>
        </p:txBody>
      </p:sp>
      <p:sp>
        <p:nvSpPr>
          <p:cNvPr id="2" name="Rectangle 1"/>
          <p:cNvSpPr/>
          <p:nvPr/>
        </p:nvSpPr>
        <p:spPr>
          <a:xfrm>
            <a:off x="349822" y="1905000"/>
            <a:ext cx="8444358" cy="2862322"/>
          </a:xfrm>
          <a:prstGeom prst="rect">
            <a:avLst/>
          </a:prstGeom>
        </p:spPr>
        <p:txBody>
          <a:bodyPr wrap="square">
            <a:spAutoFit/>
          </a:bodyPr>
          <a:lstStyle/>
          <a:p>
            <a:pPr marL="1657350" lvl="2" indent="-742950">
              <a:buFontTx/>
              <a:buAutoNum type="arabicPeriod"/>
            </a:pPr>
            <a:r>
              <a:rPr lang="en-US" altLang="ko-KR" sz="3600" dirty="0">
                <a:solidFill>
                  <a:schemeClr val="tx1">
                    <a:lumMod val="65000"/>
                    <a:lumOff val="35000"/>
                  </a:schemeClr>
                </a:solidFill>
                <a:latin typeface="+mj-lt"/>
              </a:rPr>
              <a:t>Brief review of Feminist Foreign Policy (FFP) in Sweden &amp; other countries</a:t>
            </a:r>
          </a:p>
          <a:p>
            <a:pPr marL="1657350" lvl="2" indent="-742950">
              <a:buFontTx/>
              <a:buAutoNum type="arabicPeriod"/>
            </a:pPr>
            <a:r>
              <a:rPr lang="en-US" altLang="ko-KR" sz="3600" dirty="0">
                <a:solidFill>
                  <a:schemeClr val="tx1">
                    <a:lumMod val="65000"/>
                    <a:lumOff val="35000"/>
                  </a:schemeClr>
                </a:solidFill>
                <a:latin typeface="+mj-lt"/>
              </a:rPr>
              <a:t>U.S. FP</a:t>
            </a:r>
          </a:p>
          <a:p>
            <a:pPr marL="1657350" lvl="2" indent="-742950">
              <a:buFontTx/>
              <a:buAutoNum type="arabicPeriod"/>
            </a:pPr>
            <a:r>
              <a:rPr lang="en-US" altLang="ko-KR" sz="3600" dirty="0">
                <a:solidFill>
                  <a:schemeClr val="tx1">
                    <a:lumMod val="65000"/>
                    <a:lumOff val="35000"/>
                  </a:schemeClr>
                </a:solidFill>
                <a:latin typeface="+mj-lt"/>
              </a:rPr>
              <a:t>Significance of adopting FFP</a:t>
            </a:r>
            <a:endParaRPr lang="en-US" altLang="ko-KR" sz="3600" i="1" dirty="0">
              <a:solidFill>
                <a:srgbClr val="002060"/>
              </a:solidFill>
              <a:latin typeface="+mj-lt"/>
            </a:endParaRPr>
          </a:p>
        </p:txBody>
      </p:sp>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5</a:t>
            </a:fld>
            <a:endParaRPr lang="en-US" altLang="en-US"/>
          </a:p>
        </p:txBody>
      </p:sp>
    </p:spTree>
    <p:extLst>
      <p:ext uri="{BB962C8B-B14F-4D97-AF65-F5344CB8AC3E}">
        <p14:creationId xmlns:p14="http://schemas.microsoft.com/office/powerpoint/2010/main" val="3531910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69351" y="21773"/>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78968" y="228600"/>
            <a:ext cx="8229600" cy="9906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Sweden: FFP </a:t>
            </a:r>
            <a:endParaRPr lang="en-US" b="1" dirty="0">
              <a:solidFill>
                <a:srgbClr val="002060"/>
              </a:solidFill>
              <a:effectLst/>
              <a:ea typeface="Batang" pitchFamily="18" charset="-127"/>
            </a:endParaRPr>
          </a:p>
        </p:txBody>
      </p:sp>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6</a:t>
            </a:fld>
            <a:endParaRPr lang="en-US" altLang="en-US"/>
          </a:p>
        </p:txBody>
      </p:sp>
      <p:sp>
        <p:nvSpPr>
          <p:cNvPr id="8" name="Rectangle 7"/>
          <p:cNvSpPr/>
          <p:nvPr/>
        </p:nvSpPr>
        <p:spPr>
          <a:xfrm>
            <a:off x="211761" y="1331652"/>
            <a:ext cx="8764014" cy="4031873"/>
          </a:xfrm>
          <a:prstGeom prst="rect">
            <a:avLst/>
          </a:prstGeom>
        </p:spPr>
        <p:txBody>
          <a:bodyPr wrap="square">
            <a:spAutoFit/>
          </a:bodyPr>
          <a:lstStyle/>
          <a:p>
            <a:pPr lvl="2"/>
            <a:r>
              <a:rPr lang="en-US" altLang="ko-KR" sz="3200" dirty="0">
                <a:solidFill>
                  <a:schemeClr val="tx1">
                    <a:lumMod val="65000"/>
                    <a:lumOff val="35000"/>
                  </a:schemeClr>
                </a:solidFill>
                <a:latin typeface="+mj-lt"/>
              </a:rPr>
              <a:t>1. 2014: First “explicit” FFP</a:t>
            </a:r>
          </a:p>
          <a:p>
            <a:pPr marL="1828800" lvl="3" indent="-457200">
              <a:buFont typeface="Arial" pitchFamily="34" charset="0"/>
              <a:buChar char="•"/>
            </a:pPr>
            <a:r>
              <a:rPr lang="en-US" altLang="ko-KR" sz="3200" dirty="0">
                <a:solidFill>
                  <a:schemeClr val="tx1">
                    <a:lumMod val="65000"/>
                    <a:lumOff val="35000"/>
                  </a:schemeClr>
                </a:solidFill>
                <a:latin typeface="+mj-lt"/>
              </a:rPr>
              <a:t>foreign and security policy, development coordination, &amp; trade and promotion </a:t>
            </a:r>
          </a:p>
          <a:p>
            <a:pPr marL="1828800" lvl="3" indent="-457200">
              <a:buFont typeface="Arial" pitchFamily="34" charset="0"/>
              <a:buChar char="•"/>
            </a:pPr>
            <a:r>
              <a:rPr lang="en-US" altLang="ko-KR" sz="3200" dirty="0">
                <a:solidFill>
                  <a:schemeClr val="tx1">
                    <a:lumMod val="65000"/>
                    <a:lumOff val="35000"/>
                  </a:schemeClr>
                </a:solidFill>
                <a:latin typeface="+mj-lt"/>
              </a:rPr>
              <a:t>3 R’s—Rights, Representation, &amp; Resources </a:t>
            </a:r>
          </a:p>
          <a:p>
            <a:pPr lvl="2"/>
            <a:r>
              <a:rPr lang="en-US" altLang="ko-KR" sz="3200" dirty="0">
                <a:solidFill>
                  <a:schemeClr val="tx1">
                    <a:lumMod val="65000"/>
                    <a:lumOff val="35000"/>
                  </a:schemeClr>
                </a:solidFill>
                <a:latin typeface="+mj-lt"/>
              </a:rPr>
              <a:t>2. Since 2014, </a:t>
            </a:r>
            <a:r>
              <a:rPr lang="en-US" sz="3200" u="sng" dirty="0">
                <a:solidFill>
                  <a:srgbClr val="0000FF"/>
                </a:solidFill>
                <a:latin typeface="+mj-lt"/>
                <a:ea typeface="Times New Roman"/>
                <a:cs typeface="Calibri"/>
                <a:hlinkClick r:id="rId5"/>
              </a:rPr>
              <a:t>16 </a:t>
            </a:r>
            <a:r>
              <a:rPr lang="en-US" sz="3200" u="sng" dirty="0">
                <a:solidFill>
                  <a:srgbClr val="0000FF"/>
                </a:solidFill>
                <a:latin typeface="+mj-lt"/>
                <a:ea typeface="Malgun Gothic"/>
                <a:cs typeface="Calibri"/>
                <a:hlinkClick r:id="rId5"/>
              </a:rPr>
              <a:t>g</a:t>
            </a:r>
            <a:r>
              <a:rPr lang="en-US" sz="3200" u="sng" dirty="0">
                <a:solidFill>
                  <a:srgbClr val="0000FF"/>
                </a:solidFill>
                <a:latin typeface="+mj-lt"/>
                <a:ea typeface="Times New Roman"/>
                <a:cs typeface="Calibri"/>
                <a:hlinkClick r:id="rId5"/>
              </a:rPr>
              <a:t>overnments</a:t>
            </a:r>
            <a:r>
              <a:rPr lang="en-US" sz="3200" u="sng" dirty="0">
                <a:solidFill>
                  <a:srgbClr val="0000FF"/>
                </a:solidFill>
                <a:latin typeface="+mj-lt"/>
                <a:ea typeface="Times New Roman"/>
                <a:cs typeface="Calibri"/>
              </a:rPr>
              <a:t> </a:t>
            </a:r>
            <a:r>
              <a:rPr lang="en-US" altLang="ko-KR" sz="3200" dirty="0">
                <a:solidFill>
                  <a:schemeClr val="tx1">
                    <a:lumMod val="65000"/>
                    <a:lumOff val="35000"/>
                  </a:schemeClr>
                </a:solidFill>
                <a:latin typeface="+mj-lt"/>
              </a:rPr>
              <a:t>adopted FFP</a:t>
            </a:r>
          </a:p>
        </p:txBody>
      </p:sp>
    </p:spTree>
    <p:extLst>
      <p:ext uri="{BB962C8B-B14F-4D97-AF65-F5344CB8AC3E}">
        <p14:creationId xmlns:p14="http://schemas.microsoft.com/office/powerpoint/2010/main" val="494056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69351" y="21773"/>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57200" y="228600"/>
            <a:ext cx="8229600" cy="11430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Sweden: limitations </a:t>
            </a:r>
            <a:endParaRPr lang="en-US" b="1" dirty="0">
              <a:solidFill>
                <a:srgbClr val="002060"/>
              </a:solidFill>
              <a:effectLst/>
              <a:ea typeface="Batang" pitchFamily="18" charset="-127"/>
            </a:endParaRPr>
          </a:p>
        </p:txBody>
      </p:sp>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7</a:t>
            </a:fld>
            <a:endParaRPr lang="en-US" altLang="en-US"/>
          </a:p>
        </p:txBody>
      </p:sp>
      <p:sp>
        <p:nvSpPr>
          <p:cNvPr id="7" name="Rectangle 6"/>
          <p:cNvSpPr/>
          <p:nvPr/>
        </p:nvSpPr>
        <p:spPr>
          <a:xfrm>
            <a:off x="228600" y="1447800"/>
            <a:ext cx="8686799" cy="5478423"/>
          </a:xfrm>
          <a:prstGeom prst="rect">
            <a:avLst/>
          </a:prstGeom>
        </p:spPr>
        <p:txBody>
          <a:bodyPr wrap="square">
            <a:spAutoFit/>
          </a:bodyPr>
          <a:lstStyle/>
          <a:p>
            <a:pPr lvl="2"/>
            <a:r>
              <a:rPr lang="en-US" altLang="ko-KR" sz="3000" dirty="0">
                <a:solidFill>
                  <a:prstClr val="black">
                    <a:lumMod val="65000"/>
                    <a:lumOff val="35000"/>
                  </a:prstClr>
                </a:solidFill>
                <a:latin typeface="Century Gothic"/>
              </a:rPr>
              <a:t>1. </a:t>
            </a:r>
            <a:r>
              <a:rPr lang="en-US" altLang="ko-KR" sz="3000" b="1" dirty="0">
                <a:solidFill>
                  <a:prstClr val="black">
                    <a:lumMod val="65000"/>
                    <a:lumOff val="35000"/>
                  </a:prstClr>
                </a:solidFill>
                <a:latin typeface="Century Gothic"/>
              </a:rPr>
              <a:t>Binary</a:t>
            </a:r>
            <a:r>
              <a:rPr lang="en-US" altLang="ko-KR" sz="3000" dirty="0">
                <a:solidFill>
                  <a:prstClr val="black">
                    <a:lumMod val="65000"/>
                    <a:lumOff val="35000"/>
                  </a:prstClr>
                </a:solidFill>
                <a:latin typeface="Century Gothic"/>
              </a:rPr>
              <a:t> </a:t>
            </a:r>
            <a:r>
              <a:rPr lang="en-US" altLang="ko-KR" sz="3000" b="1" dirty="0">
                <a:solidFill>
                  <a:schemeClr val="tx1">
                    <a:lumMod val="65000"/>
                    <a:lumOff val="35000"/>
                  </a:schemeClr>
                </a:solidFill>
                <a:latin typeface="+mj-lt"/>
              </a:rPr>
              <a:t>focus </a:t>
            </a:r>
            <a:r>
              <a:rPr lang="en-US" altLang="ko-KR" sz="3000" dirty="0">
                <a:solidFill>
                  <a:schemeClr val="tx1">
                    <a:lumMod val="65000"/>
                    <a:lumOff val="35000"/>
                  </a:schemeClr>
                </a:solidFill>
                <a:latin typeface="+mj-lt"/>
              </a:rPr>
              <a:t>on women rather than gender, marginalizing LGBTQIA+ individuals</a:t>
            </a:r>
          </a:p>
          <a:p>
            <a:pPr lvl="2"/>
            <a:endParaRPr lang="en-US" altLang="ko-KR" sz="3000" dirty="0">
              <a:solidFill>
                <a:prstClr val="black">
                  <a:lumMod val="65000"/>
                  <a:lumOff val="35000"/>
                </a:prstClr>
              </a:solidFill>
              <a:latin typeface="Century Gothic"/>
            </a:endParaRPr>
          </a:p>
          <a:p>
            <a:pPr lvl="2"/>
            <a:r>
              <a:rPr lang="en-US" altLang="ko-KR" sz="3000" dirty="0">
                <a:solidFill>
                  <a:schemeClr val="tx1">
                    <a:lumMod val="65000"/>
                    <a:lumOff val="35000"/>
                  </a:schemeClr>
                </a:solidFill>
                <a:latin typeface="+mj-lt"/>
              </a:rPr>
              <a:t>2. </a:t>
            </a:r>
            <a:r>
              <a:rPr lang="en-US" altLang="ko-KR" sz="3000" b="1" dirty="0">
                <a:solidFill>
                  <a:schemeClr val="tx1">
                    <a:lumMod val="65000"/>
                    <a:lumOff val="35000"/>
                  </a:schemeClr>
                </a:solidFill>
                <a:latin typeface="+mj-lt"/>
              </a:rPr>
              <a:t>Tendency to adopt a narrow agenda</a:t>
            </a:r>
            <a:r>
              <a:rPr lang="en-US" altLang="ko-KR" sz="3000" dirty="0">
                <a:solidFill>
                  <a:schemeClr val="tx1">
                    <a:lumMod val="65000"/>
                    <a:lumOff val="35000"/>
                  </a:schemeClr>
                </a:solidFill>
                <a:latin typeface="+mj-lt"/>
              </a:rPr>
              <a:t> that prioritizes representation and diversity over systemic change</a:t>
            </a:r>
          </a:p>
          <a:p>
            <a:pPr lvl="2"/>
            <a:endParaRPr lang="en-US" altLang="ko-KR" sz="3000" dirty="0">
              <a:solidFill>
                <a:schemeClr val="tx1">
                  <a:lumMod val="65000"/>
                  <a:lumOff val="35000"/>
                </a:schemeClr>
              </a:solidFill>
              <a:latin typeface="+mj-lt"/>
            </a:endParaRPr>
          </a:p>
          <a:p>
            <a:pPr lvl="2"/>
            <a:r>
              <a:rPr lang="en-US" altLang="ko-KR" sz="3000" dirty="0">
                <a:solidFill>
                  <a:schemeClr val="tx1">
                    <a:lumMod val="65000"/>
                    <a:lumOff val="35000"/>
                  </a:schemeClr>
                </a:solidFill>
                <a:latin typeface="+mj-lt"/>
              </a:rPr>
              <a:t>3. </a:t>
            </a:r>
            <a:r>
              <a:rPr lang="en-US" altLang="ko-KR" sz="3000" b="1" dirty="0" err="1">
                <a:solidFill>
                  <a:prstClr val="black">
                    <a:lumMod val="65000"/>
                    <a:lumOff val="35000"/>
                  </a:prstClr>
                </a:solidFill>
                <a:latin typeface="Century Gothic"/>
              </a:rPr>
              <a:t>Saviorism</a:t>
            </a:r>
            <a:r>
              <a:rPr lang="en-US" altLang="ko-KR" sz="3000" b="1" dirty="0">
                <a:solidFill>
                  <a:prstClr val="black">
                    <a:lumMod val="65000"/>
                    <a:lumOff val="35000"/>
                  </a:prstClr>
                </a:solidFill>
                <a:latin typeface="Century Gothic"/>
              </a:rPr>
              <a:t>* </a:t>
            </a:r>
            <a:r>
              <a:rPr lang="en-US" altLang="ko-KR" sz="3000" dirty="0">
                <a:solidFill>
                  <a:prstClr val="black">
                    <a:lumMod val="65000"/>
                    <a:lumOff val="35000"/>
                  </a:prstClr>
                </a:solidFill>
                <a:latin typeface="Century Gothic"/>
              </a:rPr>
              <a:t>themes</a:t>
            </a:r>
            <a:endParaRPr lang="en-US" altLang="ko-KR" sz="3000" b="1" dirty="0">
              <a:solidFill>
                <a:prstClr val="black">
                  <a:lumMod val="65000"/>
                  <a:lumOff val="35000"/>
                </a:prstClr>
              </a:solidFill>
              <a:latin typeface="Century Gothic"/>
            </a:endParaRPr>
          </a:p>
          <a:p>
            <a:pPr lvl="2"/>
            <a:r>
              <a:rPr lang="en-US" altLang="ko-KR" sz="2400" dirty="0">
                <a:solidFill>
                  <a:prstClr val="black">
                    <a:lumMod val="65000"/>
                    <a:lumOff val="35000"/>
                  </a:prstClr>
                </a:solidFill>
                <a:latin typeface="Century Gothic"/>
              </a:rPr>
              <a:t>*It assumes women from foreign countries are in need of Western masculine intervention &amp; protection </a:t>
            </a:r>
          </a:p>
        </p:txBody>
      </p:sp>
    </p:spTree>
    <p:extLst>
      <p:ext uri="{BB962C8B-B14F-4D97-AF65-F5344CB8AC3E}">
        <p14:creationId xmlns:p14="http://schemas.microsoft.com/office/powerpoint/2010/main" val="973448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69351" y="21773"/>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78968" y="228600"/>
            <a:ext cx="8229600" cy="11430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Other countries</a:t>
            </a:r>
            <a:endParaRPr lang="en-US" b="1" dirty="0">
              <a:solidFill>
                <a:srgbClr val="002060"/>
              </a:solidFill>
              <a:effectLst/>
              <a:ea typeface="Batang" pitchFamily="18" charset="-127"/>
            </a:endParaRPr>
          </a:p>
        </p:txBody>
      </p:sp>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8</a:t>
            </a:fld>
            <a:endParaRPr lang="en-US" altLang="en-US"/>
          </a:p>
        </p:txBody>
      </p:sp>
      <p:sp>
        <p:nvSpPr>
          <p:cNvPr id="7" name="Rectangle 6"/>
          <p:cNvSpPr/>
          <p:nvPr/>
        </p:nvSpPr>
        <p:spPr>
          <a:xfrm>
            <a:off x="218850" y="1143000"/>
            <a:ext cx="8764014" cy="5262979"/>
          </a:xfrm>
          <a:prstGeom prst="rect">
            <a:avLst/>
          </a:prstGeom>
        </p:spPr>
        <p:txBody>
          <a:bodyPr wrap="square">
            <a:spAutoFit/>
          </a:bodyPr>
          <a:lstStyle/>
          <a:p>
            <a:r>
              <a:rPr lang="en-US" altLang="ko-KR" sz="3200" b="1" dirty="0">
                <a:solidFill>
                  <a:schemeClr val="tx1">
                    <a:lumMod val="65000"/>
                    <a:lumOff val="35000"/>
                  </a:schemeClr>
                </a:solidFill>
                <a:latin typeface="+mj-lt"/>
              </a:rPr>
              <a:t>Similarities</a:t>
            </a:r>
          </a:p>
          <a:p>
            <a:pPr lvl="2"/>
            <a:r>
              <a:rPr lang="en-US" altLang="ko-KR" sz="3000" dirty="0">
                <a:solidFill>
                  <a:schemeClr val="tx1">
                    <a:lumMod val="65000"/>
                    <a:lumOff val="35000"/>
                  </a:schemeClr>
                </a:solidFill>
                <a:latin typeface="+mj-lt"/>
              </a:rPr>
              <a:t>o	All focus on changing the existing paradigms to include or increase women and gender in their FFP &amp; practice </a:t>
            </a:r>
          </a:p>
          <a:p>
            <a:pPr lvl="2"/>
            <a:r>
              <a:rPr lang="en-US" altLang="ko-KR" sz="3000" dirty="0">
                <a:solidFill>
                  <a:schemeClr val="tx1">
                    <a:lumMod val="65000"/>
                    <a:lumOff val="35000"/>
                  </a:schemeClr>
                </a:solidFill>
                <a:latin typeface="+mj-lt"/>
              </a:rPr>
              <a:t>o	Themes of security &amp; view FFP as integral to advancing gender equality, defending human rights, and promoting peace </a:t>
            </a:r>
          </a:p>
          <a:p>
            <a:r>
              <a:rPr lang="en-US" altLang="ko-KR" sz="3200" b="1" dirty="0">
                <a:solidFill>
                  <a:schemeClr val="tx1">
                    <a:lumMod val="65000"/>
                    <a:lumOff val="35000"/>
                  </a:schemeClr>
                </a:solidFill>
                <a:latin typeface="+mj-lt"/>
              </a:rPr>
              <a:t>Differences </a:t>
            </a:r>
          </a:p>
          <a:p>
            <a:r>
              <a:rPr lang="en-US" altLang="ko-KR" sz="3000" dirty="0">
                <a:solidFill>
                  <a:schemeClr val="tx1">
                    <a:lumMod val="65000"/>
                    <a:lumOff val="35000"/>
                  </a:schemeClr>
                </a:solidFill>
                <a:latin typeface="+mj-lt"/>
              </a:rPr>
              <a:t>	Interpretations &amp; limitations</a:t>
            </a:r>
            <a:r>
              <a:rPr lang="en-US" sz="3000" dirty="0">
                <a:solidFill>
                  <a:srgbClr val="101820"/>
                </a:solidFill>
                <a:latin typeface="+mj-lt"/>
              </a:rPr>
              <a:t> </a:t>
            </a:r>
          </a:p>
          <a:p>
            <a:pPr lvl="2"/>
            <a:r>
              <a:rPr lang="en-US" altLang="ko-KR" sz="3200" dirty="0">
                <a:solidFill>
                  <a:schemeClr val="tx1">
                    <a:lumMod val="65000"/>
                    <a:lumOff val="35000"/>
                  </a:schemeClr>
                </a:solidFill>
                <a:latin typeface="+mj-lt"/>
              </a:rPr>
              <a:t> </a:t>
            </a:r>
          </a:p>
        </p:txBody>
      </p:sp>
    </p:spTree>
    <p:extLst>
      <p:ext uri="{BB962C8B-B14F-4D97-AF65-F5344CB8AC3E}">
        <p14:creationId xmlns:p14="http://schemas.microsoft.com/office/powerpoint/2010/main" val="4053079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rents\Desktop\Screenshot 2021-05-14 170548.jpg"/>
          <p:cNvPicPr>
            <a:picLocks noChangeAspect="1" noChangeArrowheads="1"/>
          </p:cNvPicPr>
          <p:nvPr/>
        </p:nvPicPr>
        <p:blipFill rotWithShape="1">
          <a:blip r:embed="rId3">
            <a:extLst>
              <a:ext uri="{28A0092B-C50C-407E-A947-70E740481C1C}">
                <a14:useLocalDpi xmlns:a14="http://schemas.microsoft.com/office/drawing/2010/main" val="0"/>
              </a:ext>
            </a:extLst>
          </a:blip>
          <a:srcRect l="7914" t="2984" r="15898" b="4079"/>
          <a:stretch/>
        </p:blipFill>
        <p:spPr bwMode="auto">
          <a:xfrm>
            <a:off x="69351" y="21773"/>
            <a:ext cx="9005300" cy="68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rents\Desktop\ESJF\ESJF logo\2018 logo\logo only with no 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72" y="6315280"/>
            <a:ext cx="287193" cy="31194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78968" y="228600"/>
            <a:ext cx="8229600" cy="1143000"/>
          </a:xfrm>
          <a:prstGeom prst="rect">
            <a:avLst/>
          </a:prstGeom>
          <a:noFill/>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S PGothic" panose="020B0600070205080204" pitchFamily="34" charset="-128"/>
                <a:cs typeface="MS PGothic" pitchFamily="34" charset="-128"/>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anose="020B0600070205080204" pitchFamily="34" charset="-128"/>
                <a:cs typeface="MS PGothic" pitchFamily="34" charset="-128"/>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defRPr/>
            </a:pPr>
            <a:r>
              <a:rPr lang="en-US" altLang="ko-KR" b="1" dirty="0">
                <a:solidFill>
                  <a:srgbClr val="002060"/>
                </a:solidFill>
                <a:effectLst/>
                <a:ea typeface="Batang" pitchFamily="18" charset="-127"/>
              </a:rPr>
              <a:t>FFP: A Timeline</a:t>
            </a:r>
            <a:endParaRPr lang="en-US" b="1" dirty="0">
              <a:solidFill>
                <a:srgbClr val="002060"/>
              </a:solidFill>
              <a:effectLst/>
              <a:ea typeface="Batang" pitchFamily="18" charset="-127"/>
            </a:endParaRPr>
          </a:p>
        </p:txBody>
      </p:sp>
      <p:sp>
        <p:nvSpPr>
          <p:cNvPr id="3" name="Slide Number Placeholder 2"/>
          <p:cNvSpPr>
            <a:spLocks noGrp="1"/>
          </p:cNvSpPr>
          <p:nvPr>
            <p:ph type="sldNum" sz="quarter" idx="12"/>
          </p:nvPr>
        </p:nvSpPr>
        <p:spPr/>
        <p:txBody>
          <a:bodyPr/>
          <a:lstStyle/>
          <a:p>
            <a:pPr>
              <a:defRPr/>
            </a:pPr>
            <a:fld id="{42F10C11-53AF-40B9-98AE-0CBB2AD9FEE0}" type="slidenum">
              <a:rPr lang="en-US" altLang="en-US" smtClean="0"/>
              <a:pPr>
                <a:defRPr/>
              </a:pPr>
              <a:t>9</a:t>
            </a:fld>
            <a:endParaRPr lang="en-US" altLang="en-US"/>
          </a:p>
        </p:txBody>
      </p:sp>
      <p:sp>
        <p:nvSpPr>
          <p:cNvPr id="7" name="Rectangle 6"/>
          <p:cNvSpPr/>
          <p:nvPr/>
        </p:nvSpPr>
        <p:spPr>
          <a:xfrm>
            <a:off x="218850" y="1143000"/>
            <a:ext cx="8764014" cy="584775"/>
          </a:xfrm>
          <a:prstGeom prst="rect">
            <a:avLst/>
          </a:prstGeom>
        </p:spPr>
        <p:txBody>
          <a:bodyPr wrap="square">
            <a:spAutoFit/>
          </a:bodyPr>
          <a:lstStyle/>
          <a:p>
            <a:endParaRPr lang="en-US" altLang="ko-KR" sz="3200" dirty="0">
              <a:solidFill>
                <a:prstClr val="black">
                  <a:lumMod val="65000"/>
                  <a:lumOff val="35000"/>
                </a:prstClr>
              </a:solidFill>
              <a:latin typeface="Century Gothic"/>
            </a:endParaRPr>
          </a:p>
        </p:txBody>
      </p:sp>
      <p:sp>
        <p:nvSpPr>
          <p:cNvPr id="2" name="Rectangle 1"/>
          <p:cNvSpPr/>
          <p:nvPr/>
        </p:nvSpPr>
        <p:spPr>
          <a:xfrm>
            <a:off x="2505357" y="6089656"/>
            <a:ext cx="4191000" cy="307777"/>
          </a:xfrm>
          <a:prstGeom prst="rect">
            <a:avLst/>
          </a:prstGeom>
        </p:spPr>
        <p:txBody>
          <a:bodyPr wrap="square">
            <a:spAutoFit/>
          </a:bodyPr>
          <a:lstStyle/>
          <a:p>
            <a:r>
              <a:rPr lang="en-US" altLang="ko-KR" sz="1400" dirty="0">
                <a:solidFill>
                  <a:prstClr val="black">
                    <a:lumMod val="65000"/>
                    <a:lumOff val="35000"/>
                  </a:prstClr>
                </a:solidFill>
                <a:latin typeface="Century Gothic"/>
              </a:rPr>
              <a:t>Credit:</a:t>
            </a:r>
            <a:r>
              <a:rPr lang="en-US" sz="1400" u="sng" dirty="0">
                <a:solidFill>
                  <a:schemeClr val="tx1">
                    <a:lumMod val="75000"/>
                    <a:lumOff val="25000"/>
                  </a:schemeClr>
                </a:solidFill>
                <a:latin typeface="+mj-lt"/>
                <a:ea typeface="Malgun Gothic"/>
                <a:cs typeface="Times New Roman"/>
                <a:hlinkClick r:id="rId5" action="ppaction://hlinkfile"/>
              </a:rPr>
              <a:t> </a:t>
            </a:r>
            <a:r>
              <a:rPr lang="en-US" sz="1400" u="sng" dirty="0">
                <a:solidFill>
                  <a:srgbClr val="0000FF"/>
                </a:solidFill>
                <a:latin typeface="+mj-lt"/>
                <a:ea typeface="Malgun Gothic"/>
                <a:cs typeface="Times New Roman"/>
                <a:hlinkClick r:id="rId5" action="ppaction://hlinkfile"/>
              </a:rPr>
              <a:t>Defining Feminist Foreign Policy (2023</a:t>
            </a:r>
            <a:r>
              <a:rPr lang="en-US" sz="1400" u="sng" dirty="0">
                <a:solidFill>
                  <a:srgbClr val="0000FF"/>
                </a:solidFill>
                <a:latin typeface="Calibri"/>
                <a:ea typeface="Malgun Gothic"/>
                <a:cs typeface="Times New Roman"/>
                <a:hlinkClick r:id="rId5" action="ppaction://hlinkfile"/>
              </a:rPr>
              <a:t>)</a:t>
            </a:r>
            <a:r>
              <a:rPr lang="en-US" sz="1400" u="sng" dirty="0">
                <a:solidFill>
                  <a:srgbClr val="0000FF"/>
                </a:solidFill>
                <a:latin typeface="Calibri"/>
                <a:ea typeface="Malgun Gothic"/>
                <a:cs typeface="Times New Roman"/>
              </a:rPr>
              <a:t>    </a:t>
            </a:r>
            <a:endParaRPr lang="en-US" sz="1400" dirty="0"/>
          </a:p>
        </p:txBody>
      </p:sp>
      <p:pic>
        <p:nvPicPr>
          <p:cNvPr id="1027" name="Picture 3" descr="C:\Users\Parents\Desktop\Screenshot 2023-12-01 095625.jpg"/>
          <p:cNvPicPr>
            <a:picLocks noChangeAspect="1" noChangeArrowheads="1"/>
          </p:cNvPicPr>
          <p:nvPr/>
        </p:nvPicPr>
        <p:blipFill rotWithShape="1">
          <a:blip r:embed="rId6">
            <a:extLst>
              <a:ext uri="{28A0092B-C50C-407E-A947-70E740481C1C}">
                <a14:useLocalDpi xmlns:a14="http://schemas.microsoft.com/office/drawing/2010/main" val="0"/>
              </a:ext>
            </a:extLst>
          </a:blip>
          <a:srcRect t="10604"/>
          <a:stretch/>
        </p:blipFill>
        <p:spPr bwMode="auto">
          <a:xfrm>
            <a:off x="2419632" y="1082819"/>
            <a:ext cx="4362450" cy="500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6477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2_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437442</TotalTime>
  <Words>2658</Words>
  <Application>Microsoft Macintosh PowerPoint</Application>
  <PresentationFormat>On-screen Show (4:3)</PresentationFormat>
  <Paragraphs>294</Paragraphs>
  <Slides>36</Slides>
  <Notes>34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Arial</vt:lpstr>
      <vt:lpstr>Calibri</vt:lpstr>
      <vt:lpstr>Century Gothic</vt:lpstr>
      <vt:lpstr>Courier New</vt:lpstr>
      <vt:lpstr>Palatino Linotype</vt:lpstr>
      <vt:lpstr>Symbol</vt:lpstr>
      <vt:lpstr>Times New Roman</vt:lpstr>
      <vt:lpstr>Executive</vt:lpstr>
      <vt:lpstr>2_Executive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Gaza and SF Bay Area Peace Actions during APEC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Susan H. Lee</cp:lastModifiedBy>
  <cp:revision>1413</cp:revision>
  <dcterms:created xsi:type="dcterms:W3CDTF">2021-04-27T02:01:47Z</dcterms:created>
  <dcterms:modified xsi:type="dcterms:W3CDTF">2023-12-13T23:48:03Z</dcterms:modified>
</cp:coreProperties>
</file>