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 id="260" r:id="rId4"/>
    <p:sldId id="259" r:id="rId5"/>
    <p:sldId id="258"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3E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112" y="2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B303C79-AE12-BF41-BDAB-21C1C422449A}" type="datetimeFigureOut">
              <a:rPr lang="en-US" smtClean="0"/>
              <a:t>5/9/23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5EB64-04B8-8A4E-A69A-EED0700B963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303C79-AE12-BF41-BDAB-21C1C422449A}" type="datetimeFigureOut">
              <a:rPr lang="en-US" smtClean="0"/>
              <a:t>5/9/23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5EB64-04B8-8A4E-A69A-EED0700B963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B303C79-AE12-BF41-BDAB-21C1C422449A}" type="datetimeFigureOut">
              <a:rPr lang="en-US" smtClean="0"/>
              <a:t>5/9/23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5EB64-04B8-8A4E-A69A-EED0700B9631}"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303C79-AE12-BF41-BDAB-21C1C422449A}" type="datetimeFigureOut">
              <a:rPr lang="en-US" smtClean="0"/>
              <a:t>5/9/23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5EB64-04B8-8A4E-A69A-EED0700B9631}"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303C79-AE12-BF41-BDAB-21C1C422449A}" type="datetimeFigureOut">
              <a:rPr lang="en-US" smtClean="0"/>
              <a:t>5/9/23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5EB64-04B8-8A4E-A69A-EED0700B963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9B303C79-AE12-BF41-BDAB-21C1C422449A}" type="datetimeFigureOut">
              <a:rPr lang="en-US" smtClean="0"/>
              <a:t>5/9/23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E5EB64-04B8-8A4E-A69A-EED0700B9631}"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03C79-AE12-BF41-BDAB-21C1C422449A}" type="datetimeFigureOut">
              <a:rPr lang="en-US" smtClean="0"/>
              <a:t>5/9/23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E5EB64-04B8-8A4E-A69A-EED0700B963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303C79-AE12-BF41-BDAB-21C1C422449A}" type="datetimeFigureOut">
              <a:rPr lang="en-US" smtClean="0"/>
              <a:t>5/9/23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E5EB64-04B8-8A4E-A69A-EED0700B963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9B303C79-AE12-BF41-BDAB-21C1C422449A}" type="datetimeFigureOut">
              <a:rPr lang="en-US" smtClean="0"/>
              <a:t>5/9/23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E5EB64-04B8-8A4E-A69A-EED0700B963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B303C79-AE12-BF41-BDAB-21C1C422449A}" type="datetimeFigureOut">
              <a:rPr lang="en-US" smtClean="0"/>
              <a:t>5/9/23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E5EB64-04B8-8A4E-A69A-EED0700B9631}"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303C79-AE12-BF41-BDAB-21C1C422449A}" type="datetimeFigureOut">
              <a:rPr lang="en-US" smtClean="0"/>
              <a:t>5/9/23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E5EB64-04B8-8A4E-A69A-EED0700B9631}"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B303C79-AE12-BF41-BDAB-21C1C422449A}" type="datetimeFigureOut">
              <a:rPr lang="en-US" smtClean="0"/>
              <a:t>5/9/23</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01E5EB64-04B8-8A4E-A69A-EED0700B9631}"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uswomenscaucus.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19668"/>
            <a:ext cx="7772400" cy="2476500"/>
          </a:xfrm>
        </p:spPr>
        <p:txBody>
          <a:bodyPr/>
          <a:lstStyle/>
          <a:p>
            <a:r>
              <a:rPr lang="en-US" b="1" dirty="0" smtClean="0"/>
              <a:t>UN Pathways</a:t>
            </a:r>
            <a:br>
              <a:rPr lang="en-US" b="1" dirty="0" smtClean="0"/>
            </a:br>
            <a:r>
              <a:rPr lang="en-US" b="1" dirty="0" smtClean="0"/>
              <a:t>to Human Rights</a:t>
            </a:r>
            <a:br>
              <a:rPr lang="en-US" b="1" dirty="0" smtClean="0"/>
            </a:br>
            <a:r>
              <a:rPr lang="en-US" b="1" dirty="0" smtClean="0"/>
              <a:t>for Women and Girls</a:t>
            </a:r>
            <a:r>
              <a:rPr lang="en-US" dirty="0" smtClean="0"/>
              <a:t>	</a:t>
            </a:r>
            <a:endParaRPr lang="en-US" dirty="0"/>
          </a:p>
        </p:txBody>
      </p:sp>
      <p:sp>
        <p:nvSpPr>
          <p:cNvPr id="3" name="Subtitle 2"/>
          <p:cNvSpPr>
            <a:spLocks noGrp="1"/>
          </p:cNvSpPr>
          <p:nvPr>
            <p:ph type="subTitle" idx="1"/>
          </p:nvPr>
        </p:nvSpPr>
        <p:spPr>
          <a:xfrm>
            <a:off x="1371600" y="3556001"/>
            <a:ext cx="6400800" cy="2878666"/>
          </a:xfrm>
        </p:spPr>
        <p:txBody>
          <a:bodyPr/>
          <a:lstStyle/>
          <a:p>
            <a:r>
              <a:rPr lang="en-US" sz="2400" b="1" dirty="0" smtClean="0">
                <a:solidFill>
                  <a:srgbClr val="073E87"/>
                </a:solidFill>
              </a:rPr>
              <a:t>The Rev. Susan H. Lee, Ph.D.</a:t>
            </a:r>
          </a:p>
          <a:p>
            <a:r>
              <a:rPr lang="en-US" sz="2400" b="1" dirty="0" smtClean="0">
                <a:solidFill>
                  <a:srgbClr val="073E87"/>
                </a:solidFill>
              </a:rPr>
              <a:t>President</a:t>
            </a:r>
          </a:p>
          <a:p>
            <a:r>
              <a:rPr lang="en-US" sz="2400" b="1" dirty="0" smtClean="0">
                <a:solidFill>
                  <a:srgbClr val="073E87"/>
                </a:solidFill>
              </a:rPr>
              <a:t>US Women's Caucus at the UN</a:t>
            </a:r>
            <a:endParaRPr lang="en-US" sz="2400" dirty="0">
              <a:solidFill>
                <a:srgbClr val="073E87"/>
              </a:solidFill>
            </a:endParaRPr>
          </a:p>
          <a:p>
            <a:endParaRPr lang="en-US" sz="2400" dirty="0" smtClean="0">
              <a:solidFill>
                <a:srgbClr val="073E87"/>
              </a:solidFill>
            </a:endParaRPr>
          </a:p>
          <a:p>
            <a:r>
              <a:rPr lang="en-US" sz="2400" b="1" dirty="0" smtClean="0">
                <a:solidFill>
                  <a:srgbClr val="073E87"/>
                </a:solidFill>
              </a:rPr>
              <a:t>Massachusetts Human Rights Coalition</a:t>
            </a:r>
          </a:p>
          <a:p>
            <a:r>
              <a:rPr lang="en-US" sz="2400" b="1" dirty="0" smtClean="0">
                <a:solidFill>
                  <a:srgbClr val="073E87"/>
                </a:solidFill>
              </a:rPr>
              <a:t>May 12, 2023</a:t>
            </a:r>
          </a:p>
          <a:p>
            <a:endParaRPr lang="en-US" dirty="0"/>
          </a:p>
        </p:txBody>
      </p:sp>
    </p:spTree>
    <p:extLst>
      <p:ext uri="{BB962C8B-B14F-4D97-AF65-F5344CB8AC3E}">
        <p14:creationId xmlns:p14="http://schemas.microsoft.com/office/powerpoint/2010/main" val="28471956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2734" y="1845733"/>
            <a:ext cx="7984066" cy="4775199"/>
          </a:xfrm>
        </p:spPr>
        <p:txBody>
          <a:bodyPr/>
          <a:lstStyle/>
          <a:p>
            <a:r>
              <a:rPr lang="en-US" b="1" dirty="0" smtClean="0"/>
              <a:t>Third UN World Conference on Women 1985, Nairobi</a:t>
            </a:r>
          </a:p>
          <a:p>
            <a:pPr lvl="1"/>
            <a:r>
              <a:rPr lang="en-US" b="1" dirty="0" smtClean="0"/>
              <a:t>157 country delegations with 1900 members</a:t>
            </a:r>
          </a:p>
          <a:p>
            <a:pPr lvl="1"/>
            <a:r>
              <a:rPr lang="en-US" b="1" dirty="0" smtClean="0"/>
              <a:t>NGO Forum with 12,000 participants</a:t>
            </a:r>
          </a:p>
          <a:p>
            <a:pPr lvl="1"/>
            <a:r>
              <a:rPr lang="en-US" b="1" dirty="0" smtClean="0"/>
              <a:t>Outcome document: Forward-Looking Strategies</a:t>
            </a:r>
          </a:p>
          <a:p>
            <a:pPr lvl="1"/>
            <a:endParaRPr lang="en-US" sz="1200" b="1" dirty="0" smtClean="0"/>
          </a:p>
          <a:p>
            <a:r>
              <a:rPr lang="en-US" b="1" dirty="0" smtClean="0"/>
              <a:t>Fourth UN World Conference on Women 1995, Beijing</a:t>
            </a:r>
          </a:p>
          <a:p>
            <a:pPr lvl="1"/>
            <a:r>
              <a:rPr lang="en-US" b="1" dirty="0" smtClean="0"/>
              <a:t>189 country delegations with 6000 members</a:t>
            </a:r>
          </a:p>
          <a:p>
            <a:pPr lvl="1"/>
            <a:r>
              <a:rPr lang="en-US" b="1" dirty="0" smtClean="0"/>
              <a:t>NGO Forum with 30,000 participants</a:t>
            </a:r>
          </a:p>
          <a:p>
            <a:pPr lvl="1"/>
            <a:r>
              <a:rPr lang="en-US" b="1" dirty="0" smtClean="0"/>
              <a:t>Thousands of media and international civil servants</a:t>
            </a:r>
          </a:p>
          <a:p>
            <a:pPr lvl="1"/>
            <a:r>
              <a:rPr lang="en-US" b="1" dirty="0" smtClean="0"/>
              <a:t>47,000 people in all </a:t>
            </a:r>
            <a:r>
              <a:rPr lang="mr-IN" b="1" dirty="0" smtClean="0"/>
              <a:t>–</a:t>
            </a:r>
            <a:r>
              <a:rPr lang="en-US" b="1" dirty="0" smtClean="0"/>
              <a:t> the largest UN conference ever and the largest conference on women</a:t>
            </a:r>
          </a:p>
          <a:p>
            <a:endParaRPr lang="en-US" dirty="0"/>
          </a:p>
        </p:txBody>
      </p:sp>
      <p:sp>
        <p:nvSpPr>
          <p:cNvPr id="3" name="Title 2"/>
          <p:cNvSpPr>
            <a:spLocks noGrp="1"/>
          </p:cNvSpPr>
          <p:nvPr>
            <p:ph type="title"/>
          </p:nvPr>
        </p:nvSpPr>
        <p:spPr/>
        <p:txBody>
          <a:bodyPr/>
          <a:lstStyle/>
          <a:p>
            <a:r>
              <a:rPr lang="en-US" b="1" dirty="0" smtClean="0"/>
              <a:t>Beijing</a:t>
            </a:r>
            <a:endParaRPr lang="en-US" b="1" dirty="0"/>
          </a:p>
        </p:txBody>
      </p:sp>
    </p:spTree>
    <p:extLst>
      <p:ext uri="{BB962C8B-B14F-4D97-AF65-F5344CB8AC3E}">
        <p14:creationId xmlns:p14="http://schemas.microsoft.com/office/powerpoint/2010/main" val="13453337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linton Beijing-1.jpeg"/>
          <p:cNvPicPr>
            <a:picLocks noGrp="1" noChangeAspect="1"/>
          </p:cNvPicPr>
          <p:nvPr>
            <p:ph idx="1"/>
          </p:nvPr>
        </p:nvPicPr>
        <p:blipFill>
          <a:blip r:embed="rId2">
            <a:extLst>
              <a:ext uri="{28A0092B-C50C-407E-A947-70E740481C1C}">
                <a14:useLocalDpi xmlns:a14="http://schemas.microsoft.com/office/drawing/2010/main" val="0"/>
              </a:ext>
            </a:extLst>
          </a:blip>
          <a:srcRect t="15582" b="15582"/>
          <a:stretch>
            <a:fillRect/>
          </a:stretch>
        </p:blipFill>
        <p:spPr>
          <a:xfrm>
            <a:off x="0" y="186266"/>
            <a:ext cx="9742820" cy="4538133"/>
          </a:xfrm>
        </p:spPr>
      </p:pic>
      <p:sp>
        <p:nvSpPr>
          <p:cNvPr id="3" name="Title 2"/>
          <p:cNvSpPr>
            <a:spLocks noGrp="1"/>
          </p:cNvSpPr>
          <p:nvPr>
            <p:ph type="title"/>
          </p:nvPr>
        </p:nvSpPr>
        <p:spPr/>
        <p:txBody>
          <a:bodyPr/>
          <a:lstStyle/>
          <a:p>
            <a:r>
              <a:rPr lang="en-US" dirty="0" smtClean="0"/>
              <a:t> </a:t>
            </a:r>
            <a:endParaRPr lang="en-US" dirty="0"/>
          </a:p>
        </p:txBody>
      </p:sp>
      <p:sp>
        <p:nvSpPr>
          <p:cNvPr id="5" name="TextBox 4"/>
          <p:cNvSpPr txBox="1"/>
          <p:nvPr/>
        </p:nvSpPr>
        <p:spPr>
          <a:xfrm>
            <a:off x="2163100" y="5104937"/>
            <a:ext cx="5241489" cy="1631216"/>
          </a:xfrm>
          <a:prstGeom prst="rect">
            <a:avLst/>
          </a:prstGeom>
          <a:noFill/>
        </p:spPr>
        <p:txBody>
          <a:bodyPr wrap="none" rtlCol="0">
            <a:spAutoFit/>
          </a:bodyPr>
          <a:lstStyle/>
          <a:p>
            <a:pPr algn="ctr"/>
            <a:r>
              <a:rPr lang="en-US" sz="2400" b="1" dirty="0" smtClean="0">
                <a:solidFill>
                  <a:srgbClr val="073E87"/>
                </a:solidFill>
              </a:rPr>
              <a:t>US First Lady Hillary Rodham Clinton</a:t>
            </a:r>
          </a:p>
          <a:p>
            <a:pPr algn="ctr"/>
            <a:endParaRPr lang="en-US" sz="1000" b="1" dirty="0" smtClean="0">
              <a:solidFill>
                <a:srgbClr val="073E87"/>
              </a:solidFill>
            </a:endParaRPr>
          </a:p>
          <a:p>
            <a:pPr algn="ctr"/>
            <a:r>
              <a:rPr lang="en-US" sz="2400" b="1" dirty="0" smtClean="0">
                <a:solidFill>
                  <a:srgbClr val="073E87"/>
                </a:solidFill>
              </a:rPr>
              <a:t>"Human rights are women's rights,</a:t>
            </a:r>
          </a:p>
          <a:p>
            <a:pPr algn="ctr"/>
            <a:r>
              <a:rPr lang="en-US" sz="2400" b="1" dirty="0" smtClean="0">
                <a:solidFill>
                  <a:srgbClr val="073E87"/>
                </a:solidFill>
              </a:rPr>
              <a:t>and women's rights are human rights"</a:t>
            </a:r>
          </a:p>
          <a:p>
            <a:endParaRPr lang="en-US" dirty="0"/>
          </a:p>
        </p:txBody>
      </p:sp>
    </p:spTree>
    <p:extLst>
      <p:ext uri="{BB962C8B-B14F-4D97-AF65-F5344CB8AC3E}">
        <p14:creationId xmlns:p14="http://schemas.microsoft.com/office/powerpoint/2010/main" val="33361390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912789"/>
            <a:ext cx="7408333" cy="4742010"/>
          </a:xfrm>
        </p:spPr>
        <p:txBody>
          <a:bodyPr/>
          <a:lstStyle/>
          <a:p>
            <a:r>
              <a:rPr lang="en-US" b="1" dirty="0" smtClean="0"/>
              <a:t>Most comprehensive agenda on women ever</a:t>
            </a:r>
          </a:p>
          <a:p>
            <a:endParaRPr lang="en-US" sz="1200" b="1" dirty="0" smtClean="0"/>
          </a:p>
          <a:p>
            <a:r>
              <a:rPr lang="en-US" b="1" dirty="0" smtClean="0"/>
              <a:t>12 Areas of Concern including new ones</a:t>
            </a:r>
          </a:p>
          <a:p>
            <a:endParaRPr lang="en-US" sz="800" b="1" dirty="0" smtClean="0"/>
          </a:p>
          <a:p>
            <a:pPr lvl="2"/>
            <a:r>
              <a:rPr lang="en-US" b="1" dirty="0" smtClean="0"/>
              <a:t>women and violence</a:t>
            </a:r>
          </a:p>
          <a:p>
            <a:pPr lvl="2"/>
            <a:r>
              <a:rPr lang="en-US" b="1" dirty="0" smtClean="0"/>
              <a:t>women and armed conflict</a:t>
            </a:r>
          </a:p>
          <a:p>
            <a:pPr lvl="2"/>
            <a:r>
              <a:rPr lang="en-US" b="1" dirty="0"/>
              <a:t>women in power and decision-</a:t>
            </a:r>
            <a:r>
              <a:rPr lang="en-US" b="1" dirty="0" smtClean="0"/>
              <a:t>making</a:t>
            </a:r>
          </a:p>
          <a:p>
            <a:pPr lvl="2"/>
            <a:r>
              <a:rPr lang="en-US" b="1" dirty="0" smtClean="0"/>
              <a:t>women and the environment</a:t>
            </a:r>
          </a:p>
          <a:p>
            <a:pPr lvl="2"/>
            <a:r>
              <a:rPr lang="en-US" b="1" dirty="0" smtClean="0"/>
              <a:t>the girl-child</a:t>
            </a:r>
          </a:p>
          <a:p>
            <a:pPr marL="627063" lvl="2" indent="0">
              <a:buNone/>
            </a:pPr>
            <a:endParaRPr lang="en-US" sz="1200" b="1" dirty="0" smtClean="0"/>
          </a:p>
          <a:p>
            <a:r>
              <a:rPr lang="en-US" b="1" dirty="0" smtClean="0"/>
              <a:t>CSW role today: follow up on Beijing</a:t>
            </a:r>
          </a:p>
          <a:p>
            <a:pPr lvl="1"/>
            <a:r>
              <a:rPr lang="en-US" b="1" dirty="0" smtClean="0"/>
              <a:t>Annual CSW outcome document:</a:t>
            </a:r>
          </a:p>
          <a:p>
            <a:pPr marL="301943" lvl="1" indent="0">
              <a:buNone/>
            </a:pPr>
            <a:r>
              <a:rPr lang="en-US" b="1" dirty="0"/>
              <a:t>	</a:t>
            </a:r>
            <a:r>
              <a:rPr lang="en-US" b="1" dirty="0" smtClean="0"/>
              <a:t>	 the Agreed Conclusions</a:t>
            </a:r>
          </a:p>
          <a:p>
            <a:pPr lvl="1"/>
            <a:endParaRPr lang="en-US" dirty="0"/>
          </a:p>
        </p:txBody>
      </p:sp>
      <p:sp>
        <p:nvSpPr>
          <p:cNvPr id="3" name="Title 2"/>
          <p:cNvSpPr>
            <a:spLocks noGrp="1"/>
          </p:cNvSpPr>
          <p:nvPr>
            <p:ph type="title"/>
          </p:nvPr>
        </p:nvSpPr>
        <p:spPr/>
        <p:txBody>
          <a:bodyPr/>
          <a:lstStyle/>
          <a:p>
            <a:r>
              <a:rPr lang="en-US" b="1" dirty="0"/>
              <a:t>Beijing Platform for </a:t>
            </a:r>
            <a:r>
              <a:rPr lang="en-US" b="1" dirty="0" smtClean="0"/>
              <a:t>Action</a:t>
            </a:r>
            <a:r>
              <a:rPr lang="en-US" dirty="0" smtClean="0"/>
              <a:t> </a:t>
            </a:r>
            <a:endParaRPr lang="en-US" dirty="0"/>
          </a:p>
        </p:txBody>
      </p:sp>
    </p:spTree>
    <p:extLst>
      <p:ext uri="{BB962C8B-B14F-4D97-AF65-F5344CB8AC3E}">
        <p14:creationId xmlns:p14="http://schemas.microsoft.com/office/powerpoint/2010/main" val="8624340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150534"/>
            <a:ext cx="7814733" cy="3450696"/>
          </a:xfrm>
        </p:spPr>
        <p:txBody>
          <a:bodyPr/>
          <a:lstStyle/>
          <a:p>
            <a:r>
              <a:rPr lang="en-US" b="1" dirty="0" smtClean="0"/>
              <a:t>San Francisco Beijing participants</a:t>
            </a:r>
          </a:p>
          <a:p>
            <a:pPr lvl="1"/>
            <a:r>
              <a:rPr lang="en-US" b="1" dirty="0" smtClean="0"/>
              <a:t>focus on CEDAW</a:t>
            </a:r>
          </a:p>
          <a:p>
            <a:pPr lvl="1"/>
            <a:r>
              <a:rPr lang="en-US" b="1" dirty="0" smtClean="0"/>
              <a:t>adoption of municipal ordinance 1998</a:t>
            </a:r>
          </a:p>
          <a:p>
            <a:pPr lvl="1"/>
            <a:r>
              <a:rPr lang="en-US" b="1" dirty="0" smtClean="0"/>
              <a:t>"promote equal access and equity ... for women and girls"</a:t>
            </a:r>
          </a:p>
          <a:p>
            <a:r>
              <a:rPr lang="en-US" b="1" dirty="0" smtClean="0"/>
              <a:t>Los Angeles 2003</a:t>
            </a:r>
          </a:p>
          <a:p>
            <a:r>
              <a:rPr lang="en-US" b="1" dirty="0" smtClean="0"/>
              <a:t>Cities for CEDAW inaugurated at UN CSW 2014</a:t>
            </a:r>
          </a:p>
          <a:p>
            <a:pPr lvl="1"/>
            <a:r>
              <a:rPr lang="en-US" b="1" dirty="0" smtClean="0"/>
              <a:t>localize human rights principles of CEDAW</a:t>
            </a:r>
          </a:p>
          <a:p>
            <a:pPr lvl="1"/>
            <a:r>
              <a:rPr lang="en-US" b="1" dirty="0" smtClean="0"/>
              <a:t>Goal: 100 US Cities for CEDAW</a:t>
            </a:r>
          </a:p>
          <a:p>
            <a:pPr marL="301943" lvl="1" indent="0">
              <a:buNone/>
            </a:pPr>
            <a:endParaRPr lang="en-US" dirty="0" smtClean="0"/>
          </a:p>
          <a:p>
            <a:pPr marL="0" indent="0">
              <a:buNone/>
            </a:pPr>
            <a:endParaRPr lang="en-US" dirty="0"/>
          </a:p>
        </p:txBody>
      </p:sp>
      <p:sp>
        <p:nvSpPr>
          <p:cNvPr id="3" name="Title 2"/>
          <p:cNvSpPr>
            <a:spLocks noGrp="1"/>
          </p:cNvSpPr>
          <p:nvPr>
            <p:ph type="title"/>
          </p:nvPr>
        </p:nvSpPr>
        <p:spPr/>
        <p:txBody>
          <a:bodyPr/>
          <a:lstStyle/>
          <a:p>
            <a:r>
              <a:rPr lang="en-US" b="1" dirty="0" smtClean="0"/>
              <a:t>Bringing Beijing Home</a:t>
            </a:r>
            <a:endParaRPr lang="en-US" b="1" dirty="0"/>
          </a:p>
        </p:txBody>
      </p:sp>
    </p:spTree>
    <p:extLst>
      <p:ext uri="{BB962C8B-B14F-4D97-AF65-F5344CB8AC3E}">
        <p14:creationId xmlns:p14="http://schemas.microsoft.com/office/powerpoint/2010/main" val="39674710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ities for CEDAW 2014.JPG"/>
          <p:cNvPicPr>
            <a:picLocks noGrp="1" noChangeAspect="1"/>
          </p:cNvPicPr>
          <p:nvPr>
            <p:ph idx="1"/>
          </p:nvPr>
        </p:nvPicPr>
        <p:blipFill>
          <a:blip r:embed="rId2">
            <a:extLst>
              <a:ext uri="{28A0092B-C50C-407E-A947-70E740481C1C}">
                <a14:useLocalDpi xmlns:a14="http://schemas.microsoft.com/office/drawing/2010/main" val="0"/>
              </a:ext>
            </a:extLst>
          </a:blip>
          <a:srcRect l="-10279" r="-10279"/>
          <a:stretch>
            <a:fillRect/>
          </a:stretch>
        </p:blipFill>
        <p:spPr>
          <a:xfrm>
            <a:off x="-829733" y="169863"/>
            <a:ext cx="10718800" cy="4991411"/>
          </a:xfrm>
        </p:spPr>
      </p:pic>
      <p:sp>
        <p:nvSpPr>
          <p:cNvPr id="3" name="Title 2"/>
          <p:cNvSpPr>
            <a:spLocks noGrp="1"/>
          </p:cNvSpPr>
          <p:nvPr>
            <p:ph type="title"/>
          </p:nvPr>
        </p:nvSpPr>
        <p:spPr>
          <a:xfrm>
            <a:off x="457200" y="0"/>
            <a:ext cx="8229600" cy="1252728"/>
          </a:xfrm>
        </p:spPr>
        <p:txBody>
          <a:bodyPr/>
          <a:lstStyle/>
          <a:p>
            <a:r>
              <a:rPr lang="en-US" dirty="0" smtClean="0"/>
              <a:t> </a:t>
            </a:r>
            <a:endParaRPr lang="en-US" dirty="0"/>
          </a:p>
        </p:txBody>
      </p:sp>
      <p:sp>
        <p:nvSpPr>
          <p:cNvPr id="5" name="TextBox 4"/>
          <p:cNvSpPr txBox="1"/>
          <p:nvPr/>
        </p:nvSpPr>
        <p:spPr>
          <a:xfrm>
            <a:off x="1693334" y="5503334"/>
            <a:ext cx="6197599" cy="769441"/>
          </a:xfrm>
          <a:prstGeom prst="rect">
            <a:avLst/>
          </a:prstGeom>
          <a:noFill/>
        </p:spPr>
        <p:txBody>
          <a:bodyPr wrap="square" rtlCol="0">
            <a:spAutoFit/>
          </a:bodyPr>
          <a:lstStyle/>
          <a:p>
            <a:pPr algn="ctr"/>
            <a:r>
              <a:rPr lang="en-US" sz="2200" b="1" dirty="0" smtClean="0">
                <a:solidFill>
                  <a:srgbClr val="073E87"/>
                </a:solidFill>
              </a:rPr>
              <a:t>Cities for CEDAW at UN CSW 2014</a:t>
            </a:r>
          </a:p>
          <a:p>
            <a:pPr algn="ctr"/>
            <a:r>
              <a:rPr lang="en-US" sz="2200" b="1" dirty="0" smtClean="0">
                <a:solidFill>
                  <a:srgbClr val="073E87"/>
                </a:solidFill>
              </a:rPr>
              <a:t>with San Francisco CEDAW organizers</a:t>
            </a:r>
            <a:endParaRPr lang="en-US" sz="2200" b="1" dirty="0">
              <a:solidFill>
                <a:srgbClr val="073E87"/>
              </a:solidFill>
            </a:endParaRPr>
          </a:p>
        </p:txBody>
      </p:sp>
    </p:spTree>
    <p:extLst>
      <p:ext uri="{BB962C8B-B14F-4D97-AF65-F5344CB8AC3E}">
        <p14:creationId xmlns:p14="http://schemas.microsoft.com/office/powerpoint/2010/main" val="13695786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133601"/>
            <a:ext cx="8458200" cy="4013200"/>
          </a:xfrm>
        </p:spPr>
        <p:txBody>
          <a:bodyPr/>
          <a:lstStyle/>
          <a:p>
            <a:r>
              <a:rPr lang="en-US" b="1" dirty="0" smtClean="0"/>
              <a:t>Three components for Cities for CEDAW:</a:t>
            </a:r>
          </a:p>
          <a:p>
            <a:pPr lvl="1"/>
            <a:r>
              <a:rPr lang="en-US" b="1" dirty="0" smtClean="0"/>
              <a:t>gender analysis of city government</a:t>
            </a:r>
          </a:p>
          <a:p>
            <a:pPr lvl="1"/>
            <a:r>
              <a:rPr lang="en-US" b="1" dirty="0" smtClean="0"/>
              <a:t>oversight body to monitor implementation of CEDAW</a:t>
            </a:r>
          </a:p>
          <a:p>
            <a:pPr lvl="1"/>
            <a:r>
              <a:rPr lang="en-US" b="1" dirty="0" smtClean="0"/>
              <a:t>funding in city budget of 10-25 cents per female resident</a:t>
            </a:r>
          </a:p>
          <a:p>
            <a:pPr lvl="1"/>
            <a:endParaRPr lang="en-US" sz="1200" b="1" dirty="0"/>
          </a:p>
          <a:p>
            <a:r>
              <a:rPr lang="en-US" b="1" dirty="0" smtClean="0"/>
              <a:t>San Francisco case focused on three areas:</a:t>
            </a:r>
          </a:p>
          <a:p>
            <a:pPr lvl="1"/>
            <a:r>
              <a:rPr lang="en-US" b="1" dirty="0" smtClean="0"/>
              <a:t>women's employment</a:t>
            </a:r>
          </a:p>
          <a:p>
            <a:pPr lvl="1"/>
            <a:r>
              <a:rPr lang="en-US" b="1" dirty="0" smtClean="0"/>
              <a:t>violence against women</a:t>
            </a:r>
          </a:p>
          <a:p>
            <a:pPr lvl="1"/>
            <a:r>
              <a:rPr lang="en-US" b="1" dirty="0" smtClean="0"/>
              <a:t>health care access</a:t>
            </a:r>
          </a:p>
          <a:p>
            <a:pPr lvl="1"/>
            <a:endParaRPr lang="en-US" dirty="0"/>
          </a:p>
        </p:txBody>
      </p:sp>
      <p:sp>
        <p:nvSpPr>
          <p:cNvPr id="3" name="Title 2"/>
          <p:cNvSpPr>
            <a:spLocks noGrp="1"/>
          </p:cNvSpPr>
          <p:nvPr>
            <p:ph type="title"/>
          </p:nvPr>
        </p:nvSpPr>
        <p:spPr/>
        <p:txBody>
          <a:bodyPr/>
          <a:lstStyle/>
          <a:p>
            <a:r>
              <a:rPr lang="en-US" b="1" dirty="0" smtClean="0"/>
              <a:t>Cities for CEDAW</a:t>
            </a:r>
            <a:endParaRPr lang="en-US" b="1" dirty="0"/>
          </a:p>
        </p:txBody>
      </p:sp>
    </p:spTree>
    <p:extLst>
      <p:ext uri="{BB962C8B-B14F-4D97-AF65-F5344CB8AC3E}">
        <p14:creationId xmlns:p14="http://schemas.microsoft.com/office/powerpoint/2010/main" val="82726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867" y="1591056"/>
            <a:ext cx="8398933" cy="5215466"/>
          </a:xfrm>
        </p:spPr>
        <p:txBody>
          <a:bodyPr/>
          <a:lstStyle/>
          <a:p>
            <a:r>
              <a:rPr lang="en-US" b="1" dirty="0" smtClean="0"/>
              <a:t>City and community task force was oversight body</a:t>
            </a:r>
          </a:p>
          <a:p>
            <a:endParaRPr lang="en-US" sz="1000" b="1" dirty="0" smtClean="0"/>
          </a:p>
          <a:p>
            <a:r>
              <a:rPr lang="en-US" b="1" dirty="0" smtClean="0"/>
              <a:t>Hired gender consultant to facilitate city analysis</a:t>
            </a:r>
          </a:p>
          <a:p>
            <a:endParaRPr lang="en-US" sz="1000" b="1" dirty="0" smtClean="0"/>
          </a:p>
          <a:p>
            <a:r>
              <a:rPr lang="en-US" b="1" dirty="0" smtClean="0"/>
              <a:t>City departments became aware of disparities</a:t>
            </a:r>
          </a:p>
          <a:p>
            <a:pPr lvl="1"/>
            <a:r>
              <a:rPr lang="en-US" b="1" dirty="0" smtClean="0"/>
              <a:t>Public Works: different infrastructure needs, pay equity</a:t>
            </a:r>
          </a:p>
          <a:p>
            <a:pPr lvl="1"/>
            <a:r>
              <a:rPr lang="en-US" b="1" dirty="0" smtClean="0"/>
              <a:t>Rent Stabilization Dep't: needed disaggregated data</a:t>
            </a:r>
          </a:p>
          <a:p>
            <a:pPr lvl="1"/>
            <a:r>
              <a:rPr lang="en-US" b="1" dirty="0" smtClean="0"/>
              <a:t>Juvenile Probation: girls have history of trauma</a:t>
            </a:r>
          </a:p>
          <a:p>
            <a:pPr lvl="1"/>
            <a:r>
              <a:rPr lang="en-US" b="1" dirty="0" smtClean="0"/>
              <a:t>Police Dep't: revised police procedures for domestic violence</a:t>
            </a:r>
          </a:p>
          <a:p>
            <a:pPr lvl="2"/>
            <a:r>
              <a:rPr lang="en-US" b="1" dirty="0" smtClean="0"/>
              <a:t>led to dramatic drop in domestic homicides, none over 44 months</a:t>
            </a:r>
          </a:p>
          <a:p>
            <a:pPr lvl="2"/>
            <a:endParaRPr lang="en-US" sz="1000" b="1" dirty="0" smtClean="0"/>
          </a:p>
          <a:p>
            <a:r>
              <a:rPr lang="en-US" b="1" dirty="0" smtClean="0"/>
              <a:t>Many departments uncovered work-life balance concerns</a:t>
            </a:r>
          </a:p>
          <a:p>
            <a:pPr lvl="1"/>
            <a:r>
              <a:rPr lang="en-US" b="1" dirty="0" smtClean="0"/>
              <a:t>city initiated flextime and telecommuting options</a:t>
            </a:r>
          </a:p>
          <a:p>
            <a:pPr lvl="1"/>
            <a:r>
              <a:rPr lang="en-US" b="1" dirty="0" smtClean="0"/>
              <a:t>changes popular with both female and male employees</a:t>
            </a:r>
          </a:p>
          <a:p>
            <a:pPr marL="301943" lvl="1" indent="0">
              <a:buNone/>
            </a:pPr>
            <a:endParaRPr lang="en-US" dirty="0" smtClean="0"/>
          </a:p>
          <a:p>
            <a:pPr lvl="1"/>
            <a:endParaRPr lang="en-US" dirty="0" smtClean="0"/>
          </a:p>
          <a:p>
            <a:pPr lvl="1"/>
            <a:endParaRPr lang="en-US" dirty="0" smtClean="0"/>
          </a:p>
          <a:p>
            <a:endParaRPr lang="en-US" dirty="0"/>
          </a:p>
        </p:txBody>
      </p:sp>
      <p:sp>
        <p:nvSpPr>
          <p:cNvPr id="3" name="Title 2"/>
          <p:cNvSpPr>
            <a:spLocks noGrp="1"/>
          </p:cNvSpPr>
          <p:nvPr>
            <p:ph type="title"/>
          </p:nvPr>
        </p:nvSpPr>
        <p:spPr/>
        <p:txBody>
          <a:bodyPr>
            <a:normAutofit/>
          </a:bodyPr>
          <a:lstStyle/>
          <a:p>
            <a:r>
              <a:rPr lang="en-US" sz="4000" b="1" dirty="0" smtClean="0"/>
              <a:t>San Francisco</a:t>
            </a:r>
            <a:endParaRPr lang="en-US" sz="4000" b="1" dirty="0"/>
          </a:p>
        </p:txBody>
      </p:sp>
    </p:spTree>
    <p:extLst>
      <p:ext uri="{BB962C8B-B14F-4D97-AF65-F5344CB8AC3E}">
        <p14:creationId xmlns:p14="http://schemas.microsoft.com/office/powerpoint/2010/main" val="36699189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0134" y="1353989"/>
            <a:ext cx="8602134" cy="5368543"/>
          </a:xfrm>
        </p:spPr>
        <p:txBody>
          <a:bodyPr>
            <a:normAutofit/>
          </a:bodyPr>
          <a:lstStyle/>
          <a:p>
            <a:r>
              <a:rPr lang="en-US" sz="2000" b="1" dirty="0" smtClean="0"/>
              <a:t>Los Angeles</a:t>
            </a:r>
          </a:p>
          <a:p>
            <a:pPr lvl="1"/>
            <a:r>
              <a:rPr lang="en-US" sz="1800" b="1" dirty="0" smtClean="0"/>
              <a:t>gender parity on all boards and commissions </a:t>
            </a:r>
          </a:p>
          <a:p>
            <a:pPr lvl="1"/>
            <a:r>
              <a:rPr lang="en-US" sz="1800" b="1" dirty="0" smtClean="0"/>
              <a:t>domestic and sexual abuse response teams in every city area</a:t>
            </a:r>
          </a:p>
          <a:p>
            <a:pPr lvl="1"/>
            <a:r>
              <a:rPr lang="en-US" sz="1800" b="1" dirty="0" err="1" smtClean="0"/>
              <a:t>IgniteLA</a:t>
            </a:r>
            <a:r>
              <a:rPr lang="en-US" sz="1800" b="1" dirty="0" smtClean="0"/>
              <a:t>: leadership training for young women</a:t>
            </a:r>
          </a:p>
          <a:p>
            <a:pPr lvl="1"/>
            <a:r>
              <a:rPr lang="en-US" sz="1800" b="1" dirty="0" smtClean="0"/>
              <a:t>LAFD Girls Camp: prepare girls to apply as firefighters</a:t>
            </a:r>
          </a:p>
          <a:p>
            <a:r>
              <a:rPr lang="en-US" sz="2000" b="1" dirty="0" smtClean="0"/>
              <a:t>Kansas City</a:t>
            </a:r>
          </a:p>
          <a:p>
            <a:pPr lvl="1"/>
            <a:r>
              <a:rPr lang="en-US" sz="1800" b="1" dirty="0" smtClean="0"/>
              <a:t>no use of salary history in hiring process</a:t>
            </a:r>
          </a:p>
          <a:p>
            <a:pPr lvl="1"/>
            <a:r>
              <a:rPr lang="en-US" sz="1800" b="1" dirty="0" smtClean="0"/>
              <a:t>no eviction of survivors of domestic violence or sexual assault</a:t>
            </a:r>
          </a:p>
          <a:p>
            <a:pPr lvl="1"/>
            <a:r>
              <a:rPr lang="en-US" sz="1800" b="1" dirty="0" smtClean="0"/>
              <a:t>task force monitors women in decision-making positions</a:t>
            </a:r>
          </a:p>
          <a:p>
            <a:r>
              <a:rPr lang="en-US" sz="2000" b="1" dirty="0" smtClean="0"/>
              <a:t>Cincinnati</a:t>
            </a:r>
          </a:p>
          <a:p>
            <a:pPr lvl="1"/>
            <a:r>
              <a:rPr lang="en-US" sz="1800" b="1" dirty="0" smtClean="0"/>
              <a:t>women's support group in Fire Department</a:t>
            </a:r>
          </a:p>
          <a:p>
            <a:pPr lvl="1"/>
            <a:r>
              <a:rPr lang="en-US" sz="1800" b="1" dirty="0" smtClean="0"/>
              <a:t>domestic violence trainings for city employees</a:t>
            </a:r>
          </a:p>
          <a:p>
            <a:r>
              <a:rPr lang="en-US" sz="2000" b="1" dirty="0" smtClean="0"/>
              <a:t>Washington DC</a:t>
            </a:r>
          </a:p>
          <a:p>
            <a:pPr lvl="1"/>
            <a:r>
              <a:rPr lang="en-US" sz="1800" b="1" dirty="0" smtClean="0"/>
              <a:t>developing action plan for the city</a:t>
            </a:r>
          </a:p>
          <a:p>
            <a:pPr lvl="1"/>
            <a:r>
              <a:rPr lang="en-US" sz="1800" b="1" dirty="0" smtClean="0"/>
              <a:t>gender equity trainings planned for all city departments</a:t>
            </a:r>
            <a:endParaRPr lang="en-US" sz="1800" b="1" dirty="0"/>
          </a:p>
        </p:txBody>
      </p:sp>
      <p:sp>
        <p:nvSpPr>
          <p:cNvPr id="3" name="Title 2"/>
          <p:cNvSpPr>
            <a:spLocks noGrp="1"/>
          </p:cNvSpPr>
          <p:nvPr>
            <p:ph type="title"/>
          </p:nvPr>
        </p:nvSpPr>
        <p:spPr/>
        <p:txBody>
          <a:bodyPr/>
          <a:lstStyle/>
          <a:p>
            <a:r>
              <a:rPr lang="en-US" b="1" dirty="0" smtClean="0"/>
              <a:t>Other Cities</a:t>
            </a:r>
            <a:endParaRPr lang="en-US" b="1" dirty="0"/>
          </a:p>
        </p:txBody>
      </p:sp>
    </p:spTree>
    <p:extLst>
      <p:ext uri="{BB962C8B-B14F-4D97-AF65-F5344CB8AC3E}">
        <p14:creationId xmlns:p14="http://schemas.microsoft.com/office/powerpoint/2010/main" val="336790365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5467" y="1591055"/>
            <a:ext cx="8890000" cy="5046811"/>
          </a:xfrm>
        </p:spPr>
        <p:txBody>
          <a:bodyPr/>
          <a:lstStyle/>
          <a:p>
            <a:r>
              <a:rPr lang="en-US" sz="1800" b="1" dirty="0" smtClean="0"/>
              <a:t>CEDAW </a:t>
            </a:r>
            <a:r>
              <a:rPr lang="en-US" sz="1800" b="1" dirty="0"/>
              <a:t>treaty: </a:t>
            </a:r>
            <a:r>
              <a:rPr lang="en-US" sz="1800" dirty="0"/>
              <a:t>https://</a:t>
            </a:r>
            <a:r>
              <a:rPr lang="en-US" sz="1800" dirty="0" err="1"/>
              <a:t>www.ohchr.org</a:t>
            </a:r>
            <a:r>
              <a:rPr lang="en-US" sz="1800" dirty="0"/>
              <a:t>/sites/default/files/Documents/</a:t>
            </a:r>
            <a:r>
              <a:rPr lang="en-US" sz="1800" dirty="0" err="1"/>
              <a:t>ProfessionalInterest</a:t>
            </a:r>
            <a:r>
              <a:rPr lang="en-US" sz="1800" dirty="0"/>
              <a:t>/</a:t>
            </a:r>
            <a:r>
              <a:rPr lang="en-US" sz="1800" dirty="0" err="1" smtClean="0"/>
              <a:t>cedaw.pdf</a:t>
            </a:r>
            <a:endParaRPr lang="en-US" sz="1800" dirty="0" smtClean="0"/>
          </a:p>
          <a:p>
            <a:endParaRPr lang="en-US" sz="1200" dirty="0"/>
          </a:p>
          <a:p>
            <a:r>
              <a:rPr lang="en-US" sz="1800" b="1" dirty="0" smtClean="0"/>
              <a:t>Beijing </a:t>
            </a:r>
            <a:r>
              <a:rPr lang="en-US" sz="1800" b="1" dirty="0"/>
              <a:t>Platform for Action</a:t>
            </a:r>
            <a:r>
              <a:rPr lang="en-US" sz="1800" dirty="0"/>
              <a:t>: https://</a:t>
            </a:r>
            <a:r>
              <a:rPr lang="en-US" sz="1800" dirty="0" err="1"/>
              <a:t>www.un.org</a:t>
            </a:r>
            <a:r>
              <a:rPr lang="en-US" sz="1800" dirty="0"/>
              <a:t>/</a:t>
            </a:r>
            <a:r>
              <a:rPr lang="en-US" sz="1800" dirty="0" err="1"/>
              <a:t>womenwatch</a:t>
            </a:r>
            <a:r>
              <a:rPr lang="en-US" sz="1800" dirty="0"/>
              <a:t>/</a:t>
            </a:r>
            <a:r>
              <a:rPr lang="en-US" sz="1800" dirty="0" err="1"/>
              <a:t>daw</a:t>
            </a:r>
            <a:r>
              <a:rPr lang="en-US" sz="1800" dirty="0"/>
              <a:t>/</a:t>
            </a:r>
            <a:r>
              <a:rPr lang="en-US" sz="1800" dirty="0" err="1"/>
              <a:t>beijing</a:t>
            </a:r>
            <a:r>
              <a:rPr lang="en-US" sz="1800" dirty="0"/>
              <a:t>/platform</a:t>
            </a:r>
            <a:r>
              <a:rPr lang="en-US" sz="1800" dirty="0" smtClean="0"/>
              <a:t>/</a:t>
            </a:r>
          </a:p>
          <a:p>
            <a:endParaRPr lang="en-US" sz="1200" dirty="0" smtClean="0"/>
          </a:p>
          <a:p>
            <a:r>
              <a:rPr lang="en-US" sz="1800" b="1" dirty="0" smtClean="0"/>
              <a:t>Cities for CEDAW </a:t>
            </a:r>
            <a:r>
              <a:rPr lang="en-US" sz="1800" dirty="0" err="1" smtClean="0"/>
              <a:t>www.citiesforcedaw</a:t>
            </a:r>
            <a:endParaRPr lang="en-US" sz="1800" dirty="0" smtClean="0"/>
          </a:p>
          <a:p>
            <a:endParaRPr lang="en-US" sz="1200" dirty="0" smtClean="0"/>
          </a:p>
          <a:p>
            <a:r>
              <a:rPr lang="en-US" sz="1800" b="1" dirty="0" smtClean="0"/>
              <a:t>Susan H. Lee, </a:t>
            </a:r>
            <a:r>
              <a:rPr lang="en-US" sz="1800" b="1" dirty="0"/>
              <a:t>"Thinking Globally, Acting </a:t>
            </a:r>
            <a:r>
              <a:rPr lang="en-US" sz="1800" b="1" dirty="0" smtClean="0"/>
              <a:t>Locally," </a:t>
            </a:r>
            <a:r>
              <a:rPr lang="en-US" sz="1800" b="1" i="1" dirty="0" smtClean="0"/>
              <a:t>Societies </a:t>
            </a:r>
            <a:r>
              <a:rPr lang="en-US" sz="1800" b="1" i="1" dirty="0"/>
              <a:t>Without </a:t>
            </a:r>
            <a:r>
              <a:rPr lang="en-US" sz="1800" b="1" i="1" dirty="0" smtClean="0"/>
              <a:t>Borders</a:t>
            </a:r>
            <a:r>
              <a:rPr lang="en-US" sz="1800" b="1" dirty="0" smtClean="0"/>
              <a:t>  </a:t>
            </a:r>
            <a:r>
              <a:rPr lang="en-US" sz="1800" dirty="0" err="1" smtClean="0"/>
              <a:t>scholarlycommons.law.case.edu</a:t>
            </a:r>
            <a:r>
              <a:rPr lang="en-US" sz="1800" dirty="0"/>
              <a:t>/</a:t>
            </a:r>
            <a:r>
              <a:rPr lang="en-US" sz="1800" dirty="0" err="1"/>
              <a:t>swb</a:t>
            </a:r>
            <a:r>
              <a:rPr lang="en-US" sz="1800" dirty="0"/>
              <a:t>/vol13/iss1/14/ </a:t>
            </a:r>
            <a:endParaRPr lang="en-US" sz="1800" dirty="0" smtClean="0"/>
          </a:p>
          <a:p>
            <a:endParaRPr lang="en-US" sz="1200" dirty="0" smtClean="0"/>
          </a:p>
          <a:p>
            <a:r>
              <a:rPr lang="en-US" sz="1800" b="1" dirty="0"/>
              <a:t>Valerie Hudson, </a:t>
            </a:r>
            <a:r>
              <a:rPr lang="en-US" sz="1800" b="1" i="1" dirty="0"/>
              <a:t>A Shadow CEDAW Report for the US</a:t>
            </a:r>
          </a:p>
          <a:p>
            <a:pPr marL="301943" lvl="1" indent="0">
              <a:buNone/>
            </a:pPr>
            <a:r>
              <a:rPr lang="en-US" sz="1800" dirty="0"/>
              <a:t>https://</a:t>
            </a:r>
            <a:r>
              <a:rPr lang="en-US" sz="1800" dirty="0" err="1"/>
              <a:t>bush.tamu.edu</a:t>
            </a:r>
            <a:r>
              <a:rPr lang="en-US" sz="1800" dirty="0"/>
              <a:t>/</a:t>
            </a:r>
            <a:r>
              <a:rPr lang="en-US" sz="1800" dirty="0" err="1"/>
              <a:t>wp</a:t>
            </a:r>
            <a:r>
              <a:rPr lang="en-US" sz="1800" dirty="0"/>
              <a:t>-content/uploads/2023/04/A-Shadow-</a:t>
            </a:r>
            <a:r>
              <a:rPr lang="en-US" sz="1800" dirty="0" err="1"/>
              <a:t>Cedaw</a:t>
            </a:r>
            <a:r>
              <a:rPr lang="en-US" sz="1800" dirty="0"/>
              <a:t>-for-the-United-States-FOR-</a:t>
            </a:r>
            <a:r>
              <a:rPr lang="en-US" sz="1800" dirty="0" err="1" smtClean="0"/>
              <a:t>WEB.pdf</a:t>
            </a:r>
            <a:endParaRPr lang="en-US" sz="1800" dirty="0" smtClean="0"/>
          </a:p>
          <a:p>
            <a:pPr marL="301943" lvl="1" indent="0">
              <a:buNone/>
            </a:pPr>
            <a:endParaRPr lang="en-US" sz="1200" dirty="0" smtClean="0"/>
          </a:p>
          <a:p>
            <a:r>
              <a:rPr lang="en-US" sz="1800" b="1" dirty="0" smtClean="0"/>
              <a:t>UN Global Compact Women's Empowerment Principles</a:t>
            </a:r>
          </a:p>
          <a:p>
            <a:pPr marL="0" indent="0">
              <a:buNone/>
            </a:pPr>
            <a:r>
              <a:rPr lang="en-US" sz="1800" b="1" dirty="0"/>
              <a:t> </a:t>
            </a:r>
            <a:r>
              <a:rPr lang="en-US" sz="1800" b="1" dirty="0" smtClean="0"/>
              <a:t>     </a:t>
            </a:r>
            <a:r>
              <a:rPr lang="en-US" sz="1800" dirty="0" err="1"/>
              <a:t>unglobalcompact.org</a:t>
            </a:r>
            <a:r>
              <a:rPr lang="en-US" sz="1800" dirty="0"/>
              <a:t>/take-action/action/</a:t>
            </a:r>
            <a:r>
              <a:rPr lang="en-US" sz="1800" dirty="0" err="1"/>
              <a:t>womens</a:t>
            </a:r>
            <a:r>
              <a:rPr lang="en-US" sz="1800" dirty="0"/>
              <a:t>-principles</a:t>
            </a:r>
          </a:p>
          <a:p>
            <a:pPr marL="0" indent="0">
              <a:buNone/>
            </a:pPr>
            <a:endParaRPr lang="en-US" b="1" dirty="0"/>
          </a:p>
          <a:p>
            <a:endParaRPr lang="en-US" sz="2000" b="1" dirty="0"/>
          </a:p>
        </p:txBody>
      </p:sp>
      <p:sp>
        <p:nvSpPr>
          <p:cNvPr id="3" name="Title 2"/>
          <p:cNvSpPr>
            <a:spLocks noGrp="1"/>
          </p:cNvSpPr>
          <p:nvPr>
            <p:ph type="title"/>
          </p:nvPr>
        </p:nvSpPr>
        <p:spPr/>
        <p:txBody>
          <a:bodyPr/>
          <a:lstStyle/>
          <a:p>
            <a:r>
              <a:rPr lang="en-US" dirty="0" smtClean="0"/>
              <a:t>Resources</a:t>
            </a:r>
            <a:endParaRPr lang="en-US" dirty="0"/>
          </a:p>
        </p:txBody>
      </p:sp>
    </p:spTree>
    <p:extLst>
      <p:ext uri="{BB962C8B-B14F-4D97-AF65-F5344CB8AC3E}">
        <p14:creationId xmlns:p14="http://schemas.microsoft.com/office/powerpoint/2010/main" val="24638736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222500"/>
            <a:ext cx="7408333" cy="3903663"/>
          </a:xfrm>
        </p:spPr>
        <p:txBody>
          <a:bodyPr/>
          <a:lstStyle/>
          <a:p>
            <a:r>
              <a:rPr lang="en-US" b="1" dirty="0" smtClean="0"/>
              <a:t>Challenges to women's human rights in the US</a:t>
            </a:r>
          </a:p>
          <a:p>
            <a:r>
              <a:rPr lang="en-US" b="1" dirty="0" smtClean="0"/>
              <a:t>US Women's Caucus at the UN</a:t>
            </a:r>
          </a:p>
          <a:p>
            <a:r>
              <a:rPr lang="en-US" b="1" dirty="0" smtClean="0"/>
              <a:t>UN Commission on the Status of Women</a:t>
            </a:r>
          </a:p>
          <a:p>
            <a:r>
              <a:rPr lang="en-US" b="1" dirty="0" smtClean="0"/>
              <a:t>UN World Conferences on Women</a:t>
            </a:r>
          </a:p>
          <a:p>
            <a:r>
              <a:rPr lang="en-US" b="1" dirty="0" smtClean="0"/>
              <a:t>CEDAW, the international women's rights treaty</a:t>
            </a:r>
          </a:p>
          <a:p>
            <a:r>
              <a:rPr lang="en-US" b="1" dirty="0" smtClean="0"/>
              <a:t>1995 UN World Conference on Women Beijing</a:t>
            </a:r>
          </a:p>
          <a:p>
            <a:r>
              <a:rPr lang="en-US" b="1" dirty="0" smtClean="0"/>
              <a:t>Cities for CEDAW</a:t>
            </a:r>
          </a:p>
          <a:p>
            <a:pPr marL="0" indent="0">
              <a:buNone/>
            </a:pPr>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b="1" dirty="0" smtClean="0"/>
              <a:t>Agenda</a:t>
            </a:r>
            <a:r>
              <a:rPr lang="en-US" dirty="0" smtClean="0"/>
              <a:t> </a:t>
            </a:r>
            <a:endParaRPr lang="en-US" dirty="0"/>
          </a:p>
        </p:txBody>
      </p:sp>
    </p:spTree>
    <p:extLst>
      <p:ext uri="{BB962C8B-B14F-4D97-AF65-F5344CB8AC3E}">
        <p14:creationId xmlns:p14="http://schemas.microsoft.com/office/powerpoint/2010/main" val="30782609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8434" y="1591056"/>
            <a:ext cx="8555566" cy="4535107"/>
          </a:xfrm>
        </p:spPr>
        <p:txBody>
          <a:bodyPr>
            <a:normAutofit/>
          </a:bodyPr>
          <a:lstStyle/>
          <a:p>
            <a:r>
              <a:rPr lang="en-US" sz="2000" b="1" dirty="0" smtClean="0"/>
              <a:t>Gender pay gap: female full-time workers make about 83% of the pay of male full-time workers; the gap is bigger for those with advanced degrees </a:t>
            </a:r>
            <a:r>
              <a:rPr lang="en-US" sz="1400" b="1" dirty="0" smtClean="0"/>
              <a:t>(US Department of Labor).</a:t>
            </a:r>
          </a:p>
          <a:p>
            <a:pPr marL="0" indent="0">
              <a:buNone/>
            </a:pPr>
            <a:endParaRPr lang="en-US" sz="1200" b="1" dirty="0"/>
          </a:p>
          <a:p>
            <a:r>
              <a:rPr lang="en-US" sz="2000" b="1" dirty="0" smtClean="0"/>
              <a:t>Gender gap in </a:t>
            </a:r>
            <a:r>
              <a:rPr lang="en-US" sz="2000" b="1" dirty="0" smtClean="0">
                <a:solidFill>
                  <a:srgbClr val="073E87"/>
                </a:solidFill>
              </a:rPr>
              <a:t>care</a:t>
            </a:r>
            <a:r>
              <a:rPr lang="en-US" sz="2000" b="1" dirty="0" smtClean="0"/>
              <a:t> work: </a:t>
            </a:r>
            <a:r>
              <a:rPr lang="en-US" sz="2000" b="1" dirty="0"/>
              <a:t> </a:t>
            </a:r>
            <a:r>
              <a:rPr lang="en-US" sz="2000" b="1" dirty="0" smtClean="0"/>
              <a:t>Women carry out most unpaid child and elder care and do not receive Social Security credit, reducing their retirement income </a:t>
            </a:r>
            <a:r>
              <a:rPr lang="en-US" sz="1400" b="1" dirty="0" smtClean="0"/>
              <a:t>(Institute for Women's Policy Research). </a:t>
            </a:r>
          </a:p>
          <a:p>
            <a:pPr marL="0" indent="0">
              <a:buNone/>
            </a:pPr>
            <a:endParaRPr lang="en-US" sz="1200" b="1" dirty="0" smtClean="0"/>
          </a:p>
          <a:p>
            <a:r>
              <a:rPr lang="en-US" sz="2000" b="1" dirty="0" smtClean="0"/>
              <a:t>Maternal mortality rates in the US are much higher than our peer nations. Over 1200 women in the US died due to maternal causes in 2021, up 40% from 2020, and 80% of those deaths were preventable </a:t>
            </a:r>
            <a:r>
              <a:rPr lang="en-US" sz="1400" b="1" dirty="0" smtClean="0"/>
              <a:t>(Centers for Disease Control and Prevention, Women's Congressional Policy Institute).</a:t>
            </a:r>
          </a:p>
          <a:p>
            <a:pPr marL="0" indent="0">
              <a:buNone/>
            </a:pPr>
            <a:endParaRPr lang="en-US" sz="1200" b="1" dirty="0" smtClean="0"/>
          </a:p>
          <a:p>
            <a:r>
              <a:rPr lang="en-US" sz="2000" b="1" dirty="0" smtClean="0"/>
              <a:t>Violence against women: 3 women are killed daily in the US by an intimate partner, and the easy availability of guns exacerbates the power imbalance. 70 women per month are shot to death by an intimate partner </a:t>
            </a:r>
            <a:r>
              <a:rPr lang="en-US" sz="1400" b="1" dirty="0" smtClean="0"/>
              <a:t>(Sanctuary for Families, </a:t>
            </a:r>
            <a:r>
              <a:rPr lang="en-US" sz="1400" b="1" dirty="0" err="1" smtClean="0"/>
              <a:t>Everytown</a:t>
            </a:r>
            <a:r>
              <a:rPr lang="en-US" sz="1400" b="1" dirty="0" smtClean="0"/>
              <a:t> for Gun Safety). </a:t>
            </a:r>
          </a:p>
          <a:p>
            <a:endParaRPr lang="en-US" sz="1400" dirty="0"/>
          </a:p>
          <a:p>
            <a:pPr marL="0" indent="0">
              <a:buNone/>
            </a:pPr>
            <a:endParaRPr lang="en-US" sz="1400" dirty="0"/>
          </a:p>
        </p:txBody>
      </p:sp>
      <p:sp>
        <p:nvSpPr>
          <p:cNvPr id="3" name="Title 2"/>
          <p:cNvSpPr>
            <a:spLocks noGrp="1"/>
          </p:cNvSpPr>
          <p:nvPr>
            <p:ph type="title"/>
          </p:nvPr>
        </p:nvSpPr>
        <p:spPr/>
        <p:txBody>
          <a:bodyPr>
            <a:normAutofit/>
          </a:bodyPr>
          <a:lstStyle/>
          <a:p>
            <a:r>
              <a:rPr lang="en-US" sz="3500" b="1" dirty="0" smtClean="0"/>
              <a:t>Challenges to US Women's </a:t>
            </a:r>
            <a:r>
              <a:rPr lang="en-US" sz="3500" b="1" dirty="0"/>
              <a:t>H</a:t>
            </a:r>
            <a:r>
              <a:rPr lang="en-US" sz="3500" b="1" dirty="0" smtClean="0"/>
              <a:t>uman Rights</a:t>
            </a:r>
            <a:endParaRPr lang="en-US" sz="3500" b="1" dirty="0"/>
          </a:p>
        </p:txBody>
      </p:sp>
    </p:spTree>
    <p:extLst>
      <p:ext uri="{BB962C8B-B14F-4D97-AF65-F5344CB8AC3E}">
        <p14:creationId xmlns:p14="http://schemas.microsoft.com/office/powerpoint/2010/main" val="18612093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947334"/>
            <a:ext cx="7408333" cy="4614332"/>
          </a:xfrm>
        </p:spPr>
        <p:txBody>
          <a:bodyPr>
            <a:normAutofit/>
          </a:bodyPr>
          <a:lstStyle/>
          <a:p>
            <a:r>
              <a:rPr lang="en-US" sz="2000" b="1" dirty="0" smtClean="0"/>
              <a:t>Our Mission: US feminists collaborating to advance human rights and gender equity for women and girls worldwide</a:t>
            </a:r>
          </a:p>
          <a:p>
            <a:endParaRPr lang="en-US" sz="1200" b="1" dirty="0" smtClean="0"/>
          </a:p>
          <a:p>
            <a:r>
              <a:rPr lang="en-US" sz="2000" b="1" dirty="0" smtClean="0"/>
              <a:t>Who we are: US individuals and non-governmental organizations (NGOs) participating in the UN Commission on the Status of Women (CSW) session every March</a:t>
            </a:r>
          </a:p>
          <a:p>
            <a:endParaRPr lang="en-US" sz="1200" b="1" dirty="0" smtClean="0"/>
          </a:p>
          <a:p>
            <a:r>
              <a:rPr lang="en-US" sz="2000" b="1" dirty="0" smtClean="0"/>
              <a:t>What we do:  </a:t>
            </a:r>
          </a:p>
          <a:p>
            <a:pPr lvl="1"/>
            <a:r>
              <a:rPr lang="en-US" sz="1800" b="1" dirty="0" smtClean="0"/>
              <a:t>exchange information and resources and engage in joint advocacy at the CSW</a:t>
            </a:r>
          </a:p>
          <a:p>
            <a:pPr lvl="1"/>
            <a:r>
              <a:rPr lang="en-US" sz="1800" b="1" dirty="0" smtClean="0"/>
              <a:t>research CSW annual themes and develop position papers</a:t>
            </a:r>
          </a:p>
          <a:p>
            <a:pPr lvl="1"/>
            <a:r>
              <a:rPr lang="en-US" sz="1800" b="1" dirty="0" smtClean="0"/>
              <a:t>promote topics and language for CSW documents with UN states</a:t>
            </a:r>
          </a:p>
          <a:p>
            <a:pPr lvl="1"/>
            <a:r>
              <a:rPr lang="en-US" sz="1800" b="1" dirty="0" smtClean="0"/>
              <a:t>for 2023 UN CSW, we developed briefs on gender and technology</a:t>
            </a:r>
          </a:p>
          <a:p>
            <a:pPr lvl="1"/>
            <a:endParaRPr lang="en-US" sz="1200" b="1" dirty="0" smtClean="0"/>
          </a:p>
          <a:p>
            <a:r>
              <a:rPr lang="en-US" sz="2000" b="1" dirty="0" smtClean="0"/>
              <a:t>See our website for more information </a:t>
            </a:r>
            <a:r>
              <a:rPr lang="en-US" sz="2000" b="1" dirty="0" smtClean="0">
                <a:hlinkClick r:id="rId2"/>
              </a:rPr>
              <a:t>uswomenscaucus.org</a:t>
            </a:r>
            <a:endParaRPr lang="en-US" sz="2000" b="1" dirty="0"/>
          </a:p>
        </p:txBody>
      </p:sp>
      <p:sp>
        <p:nvSpPr>
          <p:cNvPr id="3" name="Title 2"/>
          <p:cNvSpPr>
            <a:spLocks noGrp="1"/>
          </p:cNvSpPr>
          <p:nvPr>
            <p:ph type="title"/>
          </p:nvPr>
        </p:nvSpPr>
        <p:spPr/>
        <p:txBody>
          <a:bodyPr>
            <a:normAutofit/>
          </a:bodyPr>
          <a:lstStyle/>
          <a:p>
            <a:r>
              <a:rPr lang="en-US" sz="4000" b="1" dirty="0" smtClean="0"/>
              <a:t>US Women's Caucus at the UN</a:t>
            </a:r>
            <a:endParaRPr lang="en-US" sz="4000" b="1" dirty="0"/>
          </a:p>
        </p:txBody>
      </p:sp>
    </p:spTree>
    <p:extLst>
      <p:ext uri="{BB962C8B-B14F-4D97-AF65-F5344CB8AC3E}">
        <p14:creationId xmlns:p14="http://schemas.microsoft.com/office/powerpoint/2010/main" val="2464622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500" b="1" dirty="0" smtClean="0"/>
              <a:t>UN Commission on the Status of Women</a:t>
            </a:r>
            <a:endParaRPr lang="en-US" sz="3500" b="1" dirty="0"/>
          </a:p>
        </p:txBody>
      </p:sp>
      <p:pic>
        <p:nvPicPr>
          <p:cNvPr id="6" name="Content Placeholder 5" descr="Minerva Bernardino.jpeg"/>
          <p:cNvPicPr>
            <a:picLocks noGrp="1" noChangeAspect="1"/>
          </p:cNvPicPr>
          <p:nvPr>
            <p:ph sz="quarter" idx="13"/>
          </p:nvPr>
        </p:nvPicPr>
        <p:blipFill>
          <a:blip r:embed="rId2">
            <a:extLst>
              <a:ext uri="{28A0092B-C50C-407E-A947-70E740481C1C}">
                <a14:useLocalDpi xmlns:a14="http://schemas.microsoft.com/office/drawing/2010/main" val="0"/>
              </a:ext>
            </a:extLst>
          </a:blip>
          <a:srcRect l="-4031" r="-4031"/>
          <a:stretch>
            <a:fillRect/>
          </a:stretch>
        </p:blipFill>
        <p:spPr>
          <a:xfrm>
            <a:off x="778425" y="2741292"/>
            <a:ext cx="3144859" cy="2836392"/>
          </a:xfrm>
        </p:spPr>
      </p:pic>
      <p:pic>
        <p:nvPicPr>
          <p:cNvPr id="7" name="Content Placeholder 6" descr="Bertha Lutz SF.png"/>
          <p:cNvPicPr>
            <a:picLocks noGrp="1" noChangeAspect="1"/>
          </p:cNvPicPr>
          <p:nvPr>
            <p:ph sz="quarter" idx="14"/>
          </p:nvPr>
        </p:nvPicPr>
        <p:blipFill>
          <a:blip r:embed="rId3">
            <a:extLst>
              <a:ext uri="{28A0092B-C50C-407E-A947-70E740481C1C}">
                <a14:useLocalDpi xmlns:a14="http://schemas.microsoft.com/office/drawing/2010/main" val="0"/>
              </a:ext>
            </a:extLst>
          </a:blip>
          <a:srcRect l="-7380" r="-7380"/>
          <a:stretch>
            <a:fillRect/>
          </a:stretch>
        </p:blipFill>
        <p:spPr>
          <a:xfrm>
            <a:off x="4995333" y="2741292"/>
            <a:ext cx="3056467" cy="3029791"/>
          </a:xfrm>
        </p:spPr>
      </p:pic>
      <p:sp>
        <p:nvSpPr>
          <p:cNvPr id="8" name="TextBox 7"/>
          <p:cNvSpPr txBox="1"/>
          <p:nvPr/>
        </p:nvSpPr>
        <p:spPr>
          <a:xfrm>
            <a:off x="659892" y="5855796"/>
            <a:ext cx="3500967" cy="830997"/>
          </a:xfrm>
          <a:prstGeom prst="rect">
            <a:avLst/>
          </a:prstGeom>
          <a:noFill/>
        </p:spPr>
        <p:txBody>
          <a:bodyPr wrap="square" rtlCol="0">
            <a:spAutoFit/>
          </a:bodyPr>
          <a:lstStyle/>
          <a:p>
            <a:pPr algn="ctr"/>
            <a:r>
              <a:rPr lang="en-US" sz="2400" b="1" dirty="0" smtClean="0"/>
              <a:t>Minerva Bernardino</a:t>
            </a:r>
          </a:p>
          <a:p>
            <a:pPr algn="ctr"/>
            <a:r>
              <a:rPr lang="en-US" sz="2400" b="1" dirty="0" smtClean="0"/>
              <a:t>Dominican Republic</a:t>
            </a:r>
            <a:endParaRPr lang="en-US" sz="2400" b="1" dirty="0"/>
          </a:p>
        </p:txBody>
      </p:sp>
      <p:sp>
        <p:nvSpPr>
          <p:cNvPr id="9" name="TextBox 8"/>
          <p:cNvSpPr txBox="1"/>
          <p:nvPr/>
        </p:nvSpPr>
        <p:spPr>
          <a:xfrm>
            <a:off x="5799737" y="5886479"/>
            <a:ext cx="1693192" cy="830997"/>
          </a:xfrm>
          <a:prstGeom prst="rect">
            <a:avLst/>
          </a:prstGeom>
          <a:noFill/>
        </p:spPr>
        <p:txBody>
          <a:bodyPr wrap="none" rtlCol="0">
            <a:spAutoFit/>
          </a:bodyPr>
          <a:lstStyle/>
          <a:p>
            <a:pPr algn="ctr"/>
            <a:r>
              <a:rPr lang="en-US" sz="2400" b="1" dirty="0" smtClean="0"/>
              <a:t>Bertha Lutz</a:t>
            </a:r>
          </a:p>
          <a:p>
            <a:pPr algn="ctr"/>
            <a:r>
              <a:rPr lang="en-US" sz="2400" b="1" dirty="0" smtClean="0"/>
              <a:t>Brazil</a:t>
            </a:r>
            <a:endParaRPr lang="en-US" sz="2400" b="1" dirty="0"/>
          </a:p>
        </p:txBody>
      </p:sp>
      <p:sp>
        <p:nvSpPr>
          <p:cNvPr id="10" name="TextBox 9"/>
          <p:cNvSpPr txBox="1"/>
          <p:nvPr/>
        </p:nvSpPr>
        <p:spPr>
          <a:xfrm>
            <a:off x="457200" y="1591056"/>
            <a:ext cx="8337564" cy="707886"/>
          </a:xfrm>
          <a:prstGeom prst="rect">
            <a:avLst/>
          </a:prstGeom>
          <a:noFill/>
        </p:spPr>
        <p:txBody>
          <a:bodyPr wrap="none" rtlCol="0">
            <a:spAutoFit/>
          </a:bodyPr>
          <a:lstStyle/>
          <a:p>
            <a:pPr algn="ctr"/>
            <a:r>
              <a:rPr lang="en-US" sz="2000" b="1" dirty="0" smtClean="0">
                <a:solidFill>
                  <a:srgbClr val="073E87"/>
                </a:solidFill>
              </a:rPr>
              <a:t>UN CSW was established at the founding of the UN in 1945 in San Francisco.</a:t>
            </a:r>
          </a:p>
          <a:p>
            <a:pPr algn="ctr"/>
            <a:r>
              <a:rPr lang="en-US" sz="2000" b="1" dirty="0" smtClean="0">
                <a:solidFill>
                  <a:srgbClr val="073E87"/>
                </a:solidFill>
              </a:rPr>
              <a:t>Two Latin American diplomats were instrumental in its beginnings.</a:t>
            </a:r>
            <a:endParaRPr lang="en-US" sz="2000" b="1" dirty="0">
              <a:solidFill>
                <a:srgbClr val="073E87"/>
              </a:solidFill>
            </a:endParaRPr>
          </a:p>
        </p:txBody>
      </p:sp>
    </p:spTree>
    <p:extLst>
      <p:ext uri="{BB962C8B-B14F-4D97-AF65-F5344CB8AC3E}">
        <p14:creationId xmlns:p14="http://schemas.microsoft.com/office/powerpoint/2010/main" val="33328684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5167" y="846666"/>
            <a:ext cx="8868833" cy="7140416"/>
          </a:xfrm>
          <a:prstGeom prst="rect">
            <a:avLst/>
          </a:prstGeom>
          <a:noFill/>
        </p:spPr>
        <p:txBody>
          <a:bodyPr wrap="square" rtlCol="0">
            <a:spAutoFit/>
          </a:bodyPr>
          <a:lstStyle/>
          <a:p>
            <a:r>
              <a:rPr lang="en-US" sz="2400" b="1" dirty="0" smtClean="0">
                <a:solidFill>
                  <a:srgbClr val="073E87"/>
                </a:solidFill>
              </a:rPr>
              <a:t>Aims of the female diplomats for the UN 1945 conference</a:t>
            </a:r>
            <a:r>
              <a:rPr lang="en-US" sz="2400" dirty="0" smtClean="0">
                <a:solidFill>
                  <a:srgbClr val="073E87"/>
                </a:solidFill>
              </a:rPr>
              <a:t>:</a:t>
            </a:r>
          </a:p>
          <a:p>
            <a:endParaRPr lang="en-US" sz="1200" b="1" dirty="0">
              <a:solidFill>
                <a:srgbClr val="073E87"/>
              </a:solidFill>
            </a:endParaRPr>
          </a:p>
          <a:p>
            <a:r>
              <a:rPr lang="en-US" sz="2400" b="1" dirty="0" smtClean="0">
                <a:solidFill>
                  <a:srgbClr val="073E87"/>
                </a:solidFill>
              </a:rPr>
              <a:t>	- a stand-alone commission for women</a:t>
            </a:r>
          </a:p>
          <a:p>
            <a:endParaRPr lang="en-US" sz="1200" b="1" dirty="0">
              <a:solidFill>
                <a:srgbClr val="073E87"/>
              </a:solidFill>
            </a:endParaRPr>
          </a:p>
          <a:p>
            <a:r>
              <a:rPr lang="en-US" sz="2400" b="1" dirty="0" smtClean="0">
                <a:solidFill>
                  <a:srgbClr val="073E87"/>
                </a:solidFill>
              </a:rPr>
              <a:t>	- language affirming the equality of men and women</a:t>
            </a:r>
            <a:endParaRPr lang="en-US" sz="2400" dirty="0" smtClean="0">
              <a:solidFill>
                <a:srgbClr val="073E87"/>
              </a:solidFill>
            </a:endParaRPr>
          </a:p>
          <a:p>
            <a:endParaRPr lang="en-US" sz="2400" dirty="0" smtClean="0">
              <a:solidFill>
                <a:srgbClr val="073E87"/>
              </a:solidFill>
            </a:endParaRPr>
          </a:p>
          <a:p>
            <a:r>
              <a:rPr lang="en-US" sz="2400" b="1" i="1" dirty="0" smtClean="0">
                <a:solidFill>
                  <a:srgbClr val="073E87"/>
                </a:solidFill>
              </a:rPr>
              <a:t>UN Charter language, first paragraph:</a:t>
            </a:r>
          </a:p>
          <a:p>
            <a:endParaRPr lang="en-US" sz="1200" b="1" dirty="0" smtClean="0">
              <a:solidFill>
                <a:srgbClr val="073E87"/>
              </a:solidFill>
            </a:endParaRPr>
          </a:p>
          <a:p>
            <a:r>
              <a:rPr lang="en-US" sz="2200" b="1" dirty="0">
                <a:solidFill>
                  <a:srgbClr val="073E87"/>
                </a:solidFill>
              </a:rPr>
              <a:t>"We the Peoples of the United Nations</a:t>
            </a:r>
          </a:p>
          <a:p>
            <a:r>
              <a:rPr lang="en-US" sz="2200" b="1" dirty="0">
                <a:solidFill>
                  <a:srgbClr val="073E87"/>
                </a:solidFill>
              </a:rPr>
              <a:t> </a:t>
            </a:r>
            <a:r>
              <a:rPr lang="en-US" sz="2200" b="1" dirty="0" smtClean="0">
                <a:solidFill>
                  <a:srgbClr val="073E87"/>
                </a:solidFill>
              </a:rPr>
              <a:t>determined </a:t>
            </a:r>
            <a:r>
              <a:rPr lang="en-US" sz="2200" b="1" dirty="0">
                <a:solidFill>
                  <a:srgbClr val="073E87"/>
                </a:solidFill>
              </a:rPr>
              <a:t>to save succeeding generations from the scourge of war ...</a:t>
            </a:r>
          </a:p>
          <a:p>
            <a:r>
              <a:rPr lang="en-US" sz="2200" b="1" dirty="0" smtClean="0">
                <a:solidFill>
                  <a:srgbClr val="073E87"/>
                </a:solidFill>
              </a:rPr>
              <a:t>	and </a:t>
            </a:r>
            <a:r>
              <a:rPr lang="en-US" sz="2200" b="1" dirty="0">
                <a:solidFill>
                  <a:srgbClr val="073E87"/>
                </a:solidFill>
              </a:rPr>
              <a:t>to reaffirm faith in fundamental human rights</a:t>
            </a:r>
          </a:p>
          <a:p>
            <a:r>
              <a:rPr lang="en-US" sz="2200" b="1" dirty="0">
                <a:solidFill>
                  <a:srgbClr val="073E87"/>
                </a:solidFill>
              </a:rPr>
              <a:t>	</a:t>
            </a:r>
            <a:r>
              <a:rPr lang="en-US" sz="2200" b="1" dirty="0" smtClean="0">
                <a:solidFill>
                  <a:srgbClr val="073E87"/>
                </a:solidFill>
              </a:rPr>
              <a:t>in </a:t>
            </a:r>
            <a:r>
              <a:rPr lang="en-US" sz="2200" b="1" dirty="0">
                <a:solidFill>
                  <a:srgbClr val="073E87"/>
                </a:solidFill>
              </a:rPr>
              <a:t>the dignity and worth of the human person</a:t>
            </a:r>
          </a:p>
          <a:p>
            <a:r>
              <a:rPr lang="en-US" sz="2200" b="1" dirty="0" smtClean="0">
                <a:solidFill>
                  <a:srgbClr val="073E87"/>
                </a:solidFill>
              </a:rPr>
              <a:t>	in </a:t>
            </a:r>
            <a:r>
              <a:rPr lang="en-US" sz="2200" b="1" dirty="0">
                <a:solidFill>
                  <a:srgbClr val="073E87"/>
                </a:solidFill>
              </a:rPr>
              <a:t>the equal rights of men and women </a:t>
            </a:r>
            <a:endParaRPr lang="en-US" sz="2200" b="1" dirty="0" smtClean="0">
              <a:solidFill>
                <a:srgbClr val="073E87"/>
              </a:solidFill>
            </a:endParaRPr>
          </a:p>
          <a:p>
            <a:r>
              <a:rPr lang="en-US" sz="2200" b="1" dirty="0">
                <a:solidFill>
                  <a:srgbClr val="073E87"/>
                </a:solidFill>
              </a:rPr>
              <a:t>	</a:t>
            </a:r>
            <a:r>
              <a:rPr lang="en-US" sz="2200" b="1" dirty="0" smtClean="0">
                <a:solidFill>
                  <a:srgbClr val="073E87"/>
                </a:solidFill>
              </a:rPr>
              <a:t>and </a:t>
            </a:r>
            <a:r>
              <a:rPr lang="en-US" sz="2200" b="1" dirty="0">
                <a:solidFill>
                  <a:srgbClr val="073E87"/>
                </a:solidFill>
              </a:rPr>
              <a:t>of nations large and small ...</a:t>
            </a:r>
          </a:p>
          <a:p>
            <a:endParaRPr lang="en-US" b="1" dirty="0"/>
          </a:p>
          <a:p>
            <a:r>
              <a:rPr lang="en-US" b="1" dirty="0" smtClean="0">
                <a:solidFill>
                  <a:srgbClr val="073E87"/>
                </a:solidFill>
              </a:rPr>
              <a:t>UN Women article on the origins of the UN Commission on the Status of Women:</a:t>
            </a:r>
            <a:endParaRPr lang="en-US" b="1" dirty="0">
              <a:solidFill>
                <a:srgbClr val="073E87"/>
              </a:solidFill>
            </a:endParaRPr>
          </a:p>
          <a:p>
            <a:r>
              <a:rPr lang="en-US" b="1" dirty="0">
                <a:solidFill>
                  <a:srgbClr val="073E87"/>
                </a:solidFill>
              </a:rPr>
              <a:t>https://</a:t>
            </a:r>
            <a:r>
              <a:rPr lang="en-US" b="1" dirty="0" err="1">
                <a:solidFill>
                  <a:srgbClr val="073E87"/>
                </a:solidFill>
              </a:rPr>
              <a:t>www.unwomen.org</a:t>
            </a:r>
            <a:r>
              <a:rPr lang="en-US" b="1" dirty="0">
                <a:solidFill>
                  <a:srgbClr val="073E87"/>
                </a:solidFill>
              </a:rPr>
              <a:t>/sites/default/files/Headquarters/Attachments/Sections/Library/Publications/2019/A-short-history-of-the-CSW-</a:t>
            </a:r>
            <a:r>
              <a:rPr lang="en-US" b="1" dirty="0" err="1">
                <a:solidFill>
                  <a:srgbClr val="073E87"/>
                </a:solidFill>
              </a:rPr>
              <a:t>en.pdf</a:t>
            </a:r>
            <a:endParaRPr lang="en-US" b="1" dirty="0">
              <a:solidFill>
                <a:srgbClr val="073E87"/>
              </a:solidFill>
            </a:endParaRPr>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7274396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92667" y="2015067"/>
            <a:ext cx="7975599" cy="3450696"/>
          </a:xfrm>
        </p:spPr>
        <p:txBody>
          <a:bodyPr/>
          <a:lstStyle/>
          <a:p>
            <a:r>
              <a:rPr lang="en-US" b="1" dirty="0" smtClean="0"/>
              <a:t>First UN World Conference on Women 1975, Mexico City</a:t>
            </a:r>
          </a:p>
          <a:p>
            <a:pPr lvl="1"/>
            <a:r>
              <a:rPr lang="en-US" b="1" dirty="0" smtClean="0"/>
              <a:t>133 government delegations, 113 led by women</a:t>
            </a:r>
          </a:p>
          <a:p>
            <a:pPr lvl="1"/>
            <a:r>
              <a:rPr lang="en-US" b="1" dirty="0" smtClean="0"/>
              <a:t>6000 NGO representatives</a:t>
            </a:r>
          </a:p>
          <a:p>
            <a:pPr lvl="1"/>
            <a:r>
              <a:rPr lang="en-US" b="1" dirty="0" smtClean="0"/>
              <a:t>produced World Plan of Action</a:t>
            </a:r>
          </a:p>
          <a:p>
            <a:pPr lvl="1"/>
            <a:r>
              <a:rPr lang="en-US" b="1" dirty="0" smtClean="0"/>
              <a:t>called for a binding international treaty on women during</a:t>
            </a:r>
            <a:r>
              <a:rPr lang="en-US" b="1" dirty="0"/>
              <a:t> </a:t>
            </a:r>
            <a:r>
              <a:rPr lang="en-US" b="1" dirty="0" smtClean="0"/>
              <a:t>the UN International Decade on Women 1975-1985</a:t>
            </a:r>
          </a:p>
          <a:p>
            <a:pPr marL="0" indent="0">
              <a:buNone/>
            </a:pPr>
            <a:endParaRPr lang="en-US" sz="1200" b="1" dirty="0"/>
          </a:p>
          <a:p>
            <a:r>
              <a:rPr lang="en-US" b="1" dirty="0" smtClean="0"/>
              <a:t>The women's treaty was completed by 1979 and adopted by the UN General Assembly</a:t>
            </a:r>
          </a:p>
          <a:p>
            <a:endParaRPr lang="en-US" sz="1200" b="1" dirty="0" smtClean="0"/>
          </a:p>
          <a:p>
            <a:r>
              <a:rPr lang="en-US" b="1" dirty="0" smtClean="0"/>
              <a:t>The</a:t>
            </a:r>
            <a:r>
              <a:rPr lang="en-US" b="1" dirty="0"/>
              <a:t>	</a:t>
            </a:r>
            <a:r>
              <a:rPr lang="en-US" b="1" dirty="0" smtClean="0"/>
              <a:t>Convention on the Elimination of All Forms of   Discrimination Against Women CEDAW (</a:t>
            </a:r>
            <a:r>
              <a:rPr lang="en-US" b="1" u="sng" dirty="0" smtClean="0"/>
              <a:t>see</a:t>
            </a:r>
            <a:r>
              <a:rPr lang="en-US" b="1" dirty="0" smtClean="0"/>
              <a:t>-</a:t>
            </a:r>
            <a:r>
              <a:rPr lang="en-US" b="1" dirty="0" err="1" smtClean="0"/>
              <a:t>daw</a:t>
            </a:r>
            <a:r>
              <a:rPr lang="en-US" b="1" dirty="0" smtClean="0"/>
              <a:t>)</a:t>
            </a:r>
            <a:endParaRPr lang="en-US" b="1" dirty="0"/>
          </a:p>
        </p:txBody>
      </p:sp>
      <p:sp>
        <p:nvSpPr>
          <p:cNvPr id="4" name="Title 3"/>
          <p:cNvSpPr>
            <a:spLocks noGrp="1"/>
          </p:cNvSpPr>
          <p:nvPr>
            <p:ph type="title"/>
          </p:nvPr>
        </p:nvSpPr>
        <p:spPr/>
        <p:txBody>
          <a:bodyPr>
            <a:normAutofit/>
          </a:bodyPr>
          <a:lstStyle/>
          <a:p>
            <a:r>
              <a:rPr lang="en-US" sz="4000" b="1" dirty="0" smtClean="0"/>
              <a:t>UN World Conferences on Women</a:t>
            </a:r>
            <a:endParaRPr lang="en-US" sz="4000" b="1" dirty="0"/>
          </a:p>
        </p:txBody>
      </p:sp>
    </p:spTree>
    <p:extLst>
      <p:ext uri="{BB962C8B-B14F-4D97-AF65-F5344CB8AC3E}">
        <p14:creationId xmlns:p14="http://schemas.microsoft.com/office/powerpoint/2010/main" val="413507349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947333"/>
            <a:ext cx="7408333" cy="4572000"/>
          </a:xfrm>
        </p:spPr>
        <p:txBody>
          <a:bodyPr/>
          <a:lstStyle/>
          <a:p>
            <a:r>
              <a:rPr lang="en-US" b="1" dirty="0" smtClean="0"/>
              <a:t>30 articles set out women's human rights</a:t>
            </a:r>
          </a:p>
          <a:p>
            <a:pPr lvl="1"/>
            <a:r>
              <a:rPr lang="en-US" b="1" dirty="0" smtClean="0"/>
              <a:t>political and citizenship rights</a:t>
            </a:r>
          </a:p>
          <a:p>
            <a:pPr lvl="1"/>
            <a:r>
              <a:rPr lang="en-US" b="1" dirty="0" smtClean="0"/>
              <a:t>educational rights</a:t>
            </a:r>
          </a:p>
          <a:p>
            <a:pPr lvl="1"/>
            <a:r>
              <a:rPr lang="en-US" b="1" dirty="0" smtClean="0"/>
              <a:t>employment rights</a:t>
            </a:r>
          </a:p>
          <a:p>
            <a:pPr lvl="1"/>
            <a:r>
              <a:rPr lang="en-US" b="1" dirty="0" smtClean="0"/>
              <a:t>credit and financial rights</a:t>
            </a:r>
          </a:p>
          <a:p>
            <a:pPr lvl="1"/>
            <a:r>
              <a:rPr lang="en-US" b="1" dirty="0" smtClean="0"/>
              <a:t>health rights</a:t>
            </a:r>
          </a:p>
          <a:p>
            <a:pPr lvl="1"/>
            <a:r>
              <a:rPr lang="en-US" b="1" dirty="0" smtClean="0"/>
              <a:t>marriage and family rights</a:t>
            </a:r>
          </a:p>
          <a:p>
            <a:pPr marL="301943" lvl="1" indent="0">
              <a:buNone/>
            </a:pPr>
            <a:endParaRPr lang="en-US" sz="1200" b="1" dirty="0" smtClean="0"/>
          </a:p>
          <a:p>
            <a:r>
              <a:rPr lang="en-US" b="1" dirty="0" smtClean="0"/>
              <a:t>Creates a monitoring CEDAW Committee, in Geneva</a:t>
            </a:r>
          </a:p>
          <a:p>
            <a:pPr lvl="1"/>
            <a:r>
              <a:rPr lang="en-US" b="1" dirty="0" smtClean="0"/>
              <a:t>23 gender experts elected by the parties</a:t>
            </a:r>
          </a:p>
          <a:p>
            <a:pPr lvl="1"/>
            <a:r>
              <a:rPr lang="en-US" b="1" dirty="0" smtClean="0"/>
              <a:t>countries must submit periodic reports for review</a:t>
            </a:r>
          </a:p>
          <a:p>
            <a:pPr lvl="1"/>
            <a:r>
              <a:rPr lang="en-US" b="1" dirty="0" smtClean="0"/>
              <a:t>CEDAW Committee issues recommendations</a:t>
            </a:r>
          </a:p>
          <a:p>
            <a:endParaRPr lang="en-US" dirty="0"/>
          </a:p>
        </p:txBody>
      </p:sp>
      <p:sp>
        <p:nvSpPr>
          <p:cNvPr id="3" name="Title 2"/>
          <p:cNvSpPr>
            <a:spLocks noGrp="1"/>
          </p:cNvSpPr>
          <p:nvPr>
            <p:ph type="title"/>
          </p:nvPr>
        </p:nvSpPr>
        <p:spPr/>
        <p:txBody>
          <a:bodyPr/>
          <a:lstStyle/>
          <a:p>
            <a:r>
              <a:rPr lang="en-US" b="1" dirty="0" smtClean="0"/>
              <a:t>CEDAW</a:t>
            </a:r>
            <a:endParaRPr lang="en-US" b="1" dirty="0"/>
          </a:p>
        </p:txBody>
      </p:sp>
    </p:spTree>
    <p:extLst>
      <p:ext uri="{BB962C8B-B14F-4D97-AF65-F5344CB8AC3E}">
        <p14:creationId xmlns:p14="http://schemas.microsoft.com/office/powerpoint/2010/main" val="19776981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67050"/>
            <a:ext cx="8229600" cy="4839142"/>
          </a:xfrm>
        </p:spPr>
        <p:txBody>
          <a:bodyPr/>
          <a:lstStyle/>
          <a:p>
            <a:r>
              <a:rPr lang="en-US" b="1" dirty="0" smtClean="0"/>
              <a:t>Copenhagen, 1980</a:t>
            </a:r>
          </a:p>
          <a:p>
            <a:pPr lvl="1"/>
            <a:r>
              <a:rPr lang="en-US" b="1" dirty="0" smtClean="0"/>
              <a:t>145 country delegations</a:t>
            </a:r>
          </a:p>
          <a:p>
            <a:pPr lvl="1"/>
            <a:r>
              <a:rPr lang="en-US" b="1" dirty="0" smtClean="0"/>
              <a:t>8000 NGO participants</a:t>
            </a:r>
          </a:p>
          <a:p>
            <a:pPr lvl="1"/>
            <a:r>
              <a:rPr lang="en-US" b="1" dirty="0" smtClean="0"/>
              <a:t>Outcome document: </a:t>
            </a:r>
            <a:r>
              <a:rPr lang="en-US" b="1" dirty="0" err="1" smtClean="0"/>
              <a:t>Programme</a:t>
            </a:r>
            <a:r>
              <a:rPr lang="en-US" b="1" dirty="0" smtClean="0"/>
              <a:t> of Action</a:t>
            </a:r>
          </a:p>
          <a:p>
            <a:pPr lvl="1"/>
            <a:endParaRPr lang="en-US" sz="1200" b="1" dirty="0" smtClean="0"/>
          </a:p>
          <a:p>
            <a:r>
              <a:rPr lang="en-US" b="1" dirty="0" smtClean="0"/>
              <a:t>Official signing of CEDAW by 64 countries</a:t>
            </a:r>
          </a:p>
          <a:p>
            <a:pPr lvl="1"/>
            <a:r>
              <a:rPr lang="en-US" b="1" dirty="0" smtClean="0"/>
              <a:t>President Jimmy Carter signed for the US</a:t>
            </a:r>
          </a:p>
          <a:p>
            <a:pPr lvl="1"/>
            <a:r>
              <a:rPr lang="en-US" b="1" dirty="0" smtClean="0"/>
              <a:t>US Senate failed to ratify with required 67 votes</a:t>
            </a:r>
          </a:p>
          <a:p>
            <a:pPr lvl="1"/>
            <a:endParaRPr lang="en-US" sz="1200" b="1" dirty="0" smtClean="0"/>
          </a:p>
          <a:p>
            <a:r>
              <a:rPr lang="en-US" b="1" dirty="0" smtClean="0"/>
              <a:t>By 2023, 189 member states have acceded to CEDAW</a:t>
            </a:r>
          </a:p>
          <a:p>
            <a:pPr lvl="1"/>
            <a:r>
              <a:rPr lang="en-US" b="1" dirty="0" smtClean="0"/>
              <a:t>7 countries have not joined the women's treaty</a:t>
            </a:r>
          </a:p>
          <a:p>
            <a:pPr lvl="1"/>
            <a:r>
              <a:rPr lang="en-US" b="1" dirty="0" smtClean="0"/>
              <a:t>United States, Sudan, Iran, Somalia, Tonga, Palau, the Holy See</a:t>
            </a:r>
          </a:p>
          <a:p>
            <a:endParaRPr lang="en-US" dirty="0"/>
          </a:p>
        </p:txBody>
      </p:sp>
      <p:sp>
        <p:nvSpPr>
          <p:cNvPr id="3" name="Title 2"/>
          <p:cNvSpPr>
            <a:spLocks noGrp="1"/>
          </p:cNvSpPr>
          <p:nvPr>
            <p:ph type="title"/>
          </p:nvPr>
        </p:nvSpPr>
        <p:spPr>
          <a:xfrm>
            <a:off x="186267" y="338328"/>
            <a:ext cx="8500533" cy="1252728"/>
          </a:xfrm>
        </p:spPr>
        <p:txBody>
          <a:bodyPr/>
          <a:lstStyle/>
          <a:p>
            <a:r>
              <a:rPr lang="en-US" dirty="0" smtClean="0"/>
              <a:t> </a:t>
            </a:r>
            <a:r>
              <a:rPr lang="en-US" sz="3500" b="1" dirty="0"/>
              <a:t>Second UN World Conference on Women</a:t>
            </a:r>
            <a:endParaRPr lang="en-US" sz="3500" dirty="0"/>
          </a:p>
        </p:txBody>
      </p:sp>
    </p:spTree>
    <p:extLst>
      <p:ext uri="{BB962C8B-B14F-4D97-AF65-F5344CB8AC3E}">
        <p14:creationId xmlns:p14="http://schemas.microsoft.com/office/powerpoint/2010/main" val="375312397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3804</TotalTime>
  <Words>1188</Words>
  <Application>Microsoft Macintosh PowerPoint</Application>
  <PresentationFormat>On-screen Show (4:3)</PresentationFormat>
  <Paragraphs>198</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Waveform</vt:lpstr>
      <vt:lpstr>UN Pathways to Human Rights for Women and Girls </vt:lpstr>
      <vt:lpstr>Agenda </vt:lpstr>
      <vt:lpstr>Challenges to US Women's Human Rights</vt:lpstr>
      <vt:lpstr>US Women's Caucus at the UN</vt:lpstr>
      <vt:lpstr>UN Commission on the Status of Women</vt:lpstr>
      <vt:lpstr>PowerPoint Presentation</vt:lpstr>
      <vt:lpstr>UN World Conferences on Women</vt:lpstr>
      <vt:lpstr>CEDAW</vt:lpstr>
      <vt:lpstr> Second UN World Conference on Women</vt:lpstr>
      <vt:lpstr>Beijing</vt:lpstr>
      <vt:lpstr> </vt:lpstr>
      <vt:lpstr>Beijing Platform for Action </vt:lpstr>
      <vt:lpstr>Bringing Beijing Home</vt:lpstr>
      <vt:lpstr> </vt:lpstr>
      <vt:lpstr>Cities for CEDAW</vt:lpstr>
      <vt:lpstr>San Francisco</vt:lpstr>
      <vt:lpstr>Other Cities</vt:lpstr>
      <vt:lpstr>Resources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Pathways to Human Rights for Women and Girls </dc:title>
  <dc:creator>Susan Lee</dc:creator>
  <cp:lastModifiedBy>Susan Lee</cp:lastModifiedBy>
  <cp:revision>62</cp:revision>
  <dcterms:created xsi:type="dcterms:W3CDTF">2023-05-09T21:31:54Z</dcterms:created>
  <dcterms:modified xsi:type="dcterms:W3CDTF">2023-05-12T12:56:45Z</dcterms:modified>
</cp:coreProperties>
</file>