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63" r:id="rId3"/>
    <p:sldId id="257" r:id="rId4"/>
    <p:sldId id="258" r:id="rId5"/>
    <p:sldId id="264" r:id="rId6"/>
    <p:sldId id="273" r:id="rId7"/>
    <p:sldId id="266" r:id="rId8"/>
    <p:sldId id="267" r:id="rId9"/>
    <p:sldId id="259" r:id="rId10"/>
    <p:sldId id="261" r:id="rId11"/>
    <p:sldId id="272" r:id="rId12"/>
    <p:sldId id="269" r:id="rId13"/>
    <p:sldId id="270" r:id="rId14"/>
    <p:sldId id="265" r:id="rId15"/>
    <p:sldId id="262" r:id="rId16"/>
    <p:sldId id="274" r:id="rId17"/>
    <p:sldId id="268"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60" autoAdjust="0"/>
    <p:restoredTop sz="94660"/>
  </p:normalViewPr>
  <p:slideViewPr>
    <p:cSldViewPr snapToGrid="0">
      <p:cViewPr varScale="1">
        <p:scale>
          <a:sx n="71" d="100"/>
          <a:sy n="71" d="100"/>
        </p:scale>
        <p:origin x="-600" y="-112"/>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588" y="6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97EAD-BAF8-4868-BCA8-6985E2DADF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9F2957D-DB4A-4B69-9EC3-59110111AFD4}">
      <dgm:prSet/>
      <dgm:spPr/>
      <dgm:t>
        <a:bodyPr/>
        <a:lstStyle/>
        <a:p>
          <a:r>
            <a:rPr lang="en-US" b="1"/>
            <a:t>Organizations Promoting the advancement and inclusion of Native Americans in advanced degrees, careers, and Positions of Leadership</a:t>
          </a:r>
          <a:endParaRPr lang="en-US"/>
        </a:p>
      </dgm:t>
    </dgm:pt>
    <dgm:pt modelId="{9A115DF9-C6BE-4917-A91F-87E883A465A7}" type="parTrans" cxnId="{E3974CE3-C42D-43A4-AD7E-3D6F308F535A}">
      <dgm:prSet/>
      <dgm:spPr/>
      <dgm:t>
        <a:bodyPr/>
        <a:lstStyle/>
        <a:p>
          <a:endParaRPr lang="en-US"/>
        </a:p>
      </dgm:t>
    </dgm:pt>
    <dgm:pt modelId="{4A821D8B-8F6E-494C-BA3A-F1D1C68CCA17}" type="sibTrans" cxnId="{E3974CE3-C42D-43A4-AD7E-3D6F308F535A}">
      <dgm:prSet/>
      <dgm:spPr/>
      <dgm:t>
        <a:bodyPr/>
        <a:lstStyle/>
        <a:p>
          <a:endParaRPr lang="en-US"/>
        </a:p>
      </dgm:t>
    </dgm:pt>
    <dgm:pt modelId="{7E25ACC5-4504-4D38-84B0-00DD47FF75A7}">
      <dgm:prSet/>
      <dgm:spPr/>
      <dgm:t>
        <a:bodyPr/>
        <a:lstStyle/>
        <a:p>
          <a:r>
            <a:rPr lang="en-US"/>
            <a:t>American Indian Science and Engineering Society (AISES)</a:t>
          </a:r>
        </a:p>
      </dgm:t>
    </dgm:pt>
    <dgm:pt modelId="{02615AAF-DFC2-4217-BABF-FF5AFF81C0B7}" type="parTrans" cxnId="{6B2B39F4-5AE2-4E1F-BBAE-1728B7246330}">
      <dgm:prSet/>
      <dgm:spPr/>
      <dgm:t>
        <a:bodyPr/>
        <a:lstStyle/>
        <a:p>
          <a:endParaRPr lang="en-US"/>
        </a:p>
      </dgm:t>
    </dgm:pt>
    <dgm:pt modelId="{033EFDB2-43F5-474A-9AB9-9FAAB8A6E1CC}" type="sibTrans" cxnId="{6B2B39F4-5AE2-4E1F-BBAE-1728B7246330}">
      <dgm:prSet/>
      <dgm:spPr/>
      <dgm:t>
        <a:bodyPr/>
        <a:lstStyle/>
        <a:p>
          <a:endParaRPr lang="en-US"/>
        </a:p>
      </dgm:t>
    </dgm:pt>
    <dgm:pt modelId="{967F8CFA-93CD-43DA-A59E-9A18A39D7F19}">
      <dgm:prSet/>
      <dgm:spPr/>
      <dgm:t>
        <a:bodyPr/>
        <a:lstStyle/>
        <a:p>
          <a:r>
            <a:rPr lang="en-US"/>
            <a:t>Society for the Advancement of Chicanos/Hispanics and Native Americans (SACNAS)</a:t>
          </a:r>
        </a:p>
      </dgm:t>
    </dgm:pt>
    <dgm:pt modelId="{B8273E6F-124F-4AB4-8530-CF1ED89AD6EA}" type="parTrans" cxnId="{84EC4C72-220D-4CC7-B87C-DD73CA585F0D}">
      <dgm:prSet/>
      <dgm:spPr/>
      <dgm:t>
        <a:bodyPr/>
        <a:lstStyle/>
        <a:p>
          <a:endParaRPr lang="en-US"/>
        </a:p>
      </dgm:t>
    </dgm:pt>
    <dgm:pt modelId="{9A1CC9BD-828F-455E-8208-E14F95C3BEFD}" type="sibTrans" cxnId="{84EC4C72-220D-4CC7-B87C-DD73CA585F0D}">
      <dgm:prSet/>
      <dgm:spPr/>
      <dgm:t>
        <a:bodyPr/>
        <a:lstStyle/>
        <a:p>
          <a:endParaRPr lang="en-US"/>
        </a:p>
      </dgm:t>
    </dgm:pt>
    <dgm:pt modelId="{DC40C129-137E-412F-9C55-85FC30CCE6D8}">
      <dgm:prSet/>
      <dgm:spPr/>
      <dgm:t>
        <a:bodyPr/>
        <a:lstStyle/>
        <a:p>
          <a:r>
            <a:rPr lang="en-US"/>
            <a:t>The American Indian College Fund</a:t>
          </a:r>
        </a:p>
      </dgm:t>
    </dgm:pt>
    <dgm:pt modelId="{F73CF911-A4FD-4C5C-80CD-F3DD21F9A600}" type="parTrans" cxnId="{88F8127D-84FD-4036-9FCF-E7D83A503902}">
      <dgm:prSet/>
      <dgm:spPr/>
      <dgm:t>
        <a:bodyPr/>
        <a:lstStyle/>
        <a:p>
          <a:endParaRPr lang="en-US"/>
        </a:p>
      </dgm:t>
    </dgm:pt>
    <dgm:pt modelId="{F6D0689B-B63A-45F0-B9C2-3B0B00AAABF5}" type="sibTrans" cxnId="{88F8127D-84FD-4036-9FCF-E7D83A503902}">
      <dgm:prSet/>
      <dgm:spPr/>
      <dgm:t>
        <a:bodyPr/>
        <a:lstStyle/>
        <a:p>
          <a:endParaRPr lang="en-US"/>
        </a:p>
      </dgm:t>
    </dgm:pt>
    <dgm:pt modelId="{59697CED-93B9-4A06-96DA-659FA12A483F}">
      <dgm:prSet/>
      <dgm:spPr/>
      <dgm:t>
        <a:bodyPr/>
        <a:lstStyle/>
        <a:p>
          <a:r>
            <a:rPr lang="en-US"/>
            <a:t>National Action Council for Minorities in Engineering.</a:t>
          </a:r>
        </a:p>
      </dgm:t>
    </dgm:pt>
    <dgm:pt modelId="{DD396678-E649-4DDE-BC0F-E18439E84B0D}" type="parTrans" cxnId="{07C937E6-3742-4598-A11C-24D54F51836E}">
      <dgm:prSet/>
      <dgm:spPr/>
      <dgm:t>
        <a:bodyPr/>
        <a:lstStyle/>
        <a:p>
          <a:endParaRPr lang="en-US"/>
        </a:p>
      </dgm:t>
    </dgm:pt>
    <dgm:pt modelId="{73305311-9F4C-4C5A-9B78-9980FC2F438F}" type="sibTrans" cxnId="{07C937E6-3742-4598-A11C-24D54F51836E}">
      <dgm:prSet/>
      <dgm:spPr/>
      <dgm:t>
        <a:bodyPr/>
        <a:lstStyle/>
        <a:p>
          <a:endParaRPr lang="en-US"/>
        </a:p>
      </dgm:t>
    </dgm:pt>
    <dgm:pt modelId="{D90037BB-D54C-444B-870B-236583DEE03E}" type="pres">
      <dgm:prSet presAssocID="{59E97EAD-BAF8-4868-BCA8-6985E2DADF6B}" presName="linear" presStyleCnt="0">
        <dgm:presLayoutVars>
          <dgm:animLvl val="lvl"/>
          <dgm:resizeHandles val="exact"/>
        </dgm:presLayoutVars>
      </dgm:prSet>
      <dgm:spPr/>
      <dgm:t>
        <a:bodyPr/>
        <a:lstStyle/>
        <a:p>
          <a:endParaRPr lang="en-US"/>
        </a:p>
      </dgm:t>
    </dgm:pt>
    <dgm:pt modelId="{3BF97441-650C-42AF-AEBD-AEBA9CFB7C34}" type="pres">
      <dgm:prSet presAssocID="{09F2957D-DB4A-4B69-9EC3-59110111AFD4}" presName="parentText" presStyleLbl="node1" presStyleIdx="0" presStyleCnt="1">
        <dgm:presLayoutVars>
          <dgm:chMax val="0"/>
          <dgm:bulletEnabled val="1"/>
        </dgm:presLayoutVars>
      </dgm:prSet>
      <dgm:spPr/>
      <dgm:t>
        <a:bodyPr/>
        <a:lstStyle/>
        <a:p>
          <a:endParaRPr lang="en-US"/>
        </a:p>
      </dgm:t>
    </dgm:pt>
    <dgm:pt modelId="{C24DA407-E602-4103-B899-3762B609E18A}" type="pres">
      <dgm:prSet presAssocID="{09F2957D-DB4A-4B69-9EC3-59110111AFD4}" presName="childText" presStyleLbl="revTx" presStyleIdx="0" presStyleCnt="1">
        <dgm:presLayoutVars>
          <dgm:bulletEnabled val="1"/>
        </dgm:presLayoutVars>
      </dgm:prSet>
      <dgm:spPr/>
      <dgm:t>
        <a:bodyPr/>
        <a:lstStyle/>
        <a:p>
          <a:endParaRPr lang="en-US"/>
        </a:p>
      </dgm:t>
    </dgm:pt>
  </dgm:ptLst>
  <dgm:cxnLst>
    <dgm:cxn modelId="{2CDB98EF-C93E-4A5C-BCE7-9111E69EE37C}" type="presOf" srcId="{09F2957D-DB4A-4B69-9EC3-59110111AFD4}" destId="{3BF97441-650C-42AF-AEBD-AEBA9CFB7C34}" srcOrd="0" destOrd="0" presId="urn:microsoft.com/office/officeart/2005/8/layout/vList2"/>
    <dgm:cxn modelId="{84EC4C72-220D-4CC7-B87C-DD73CA585F0D}" srcId="{09F2957D-DB4A-4B69-9EC3-59110111AFD4}" destId="{967F8CFA-93CD-43DA-A59E-9A18A39D7F19}" srcOrd="1" destOrd="0" parTransId="{B8273E6F-124F-4AB4-8530-CF1ED89AD6EA}" sibTransId="{9A1CC9BD-828F-455E-8208-E14F95C3BEFD}"/>
    <dgm:cxn modelId="{E3974CE3-C42D-43A4-AD7E-3D6F308F535A}" srcId="{59E97EAD-BAF8-4868-BCA8-6985E2DADF6B}" destId="{09F2957D-DB4A-4B69-9EC3-59110111AFD4}" srcOrd="0" destOrd="0" parTransId="{9A115DF9-C6BE-4917-A91F-87E883A465A7}" sibTransId="{4A821D8B-8F6E-494C-BA3A-F1D1C68CCA17}"/>
    <dgm:cxn modelId="{6B2B39F4-5AE2-4E1F-BBAE-1728B7246330}" srcId="{09F2957D-DB4A-4B69-9EC3-59110111AFD4}" destId="{7E25ACC5-4504-4D38-84B0-00DD47FF75A7}" srcOrd="0" destOrd="0" parTransId="{02615AAF-DFC2-4217-BABF-FF5AFF81C0B7}" sibTransId="{033EFDB2-43F5-474A-9AB9-9FAAB8A6E1CC}"/>
    <dgm:cxn modelId="{4C3338C5-0319-4EAC-9D17-96E08066F1DF}" type="presOf" srcId="{59E97EAD-BAF8-4868-BCA8-6985E2DADF6B}" destId="{D90037BB-D54C-444B-870B-236583DEE03E}" srcOrd="0" destOrd="0" presId="urn:microsoft.com/office/officeart/2005/8/layout/vList2"/>
    <dgm:cxn modelId="{DC7006B7-787A-4E03-A805-D49BE73D67C1}" type="presOf" srcId="{DC40C129-137E-412F-9C55-85FC30CCE6D8}" destId="{C24DA407-E602-4103-B899-3762B609E18A}" srcOrd="0" destOrd="2" presId="urn:microsoft.com/office/officeart/2005/8/layout/vList2"/>
    <dgm:cxn modelId="{4460A5B8-CE1F-48A6-9E8B-EB067E0306DE}" type="presOf" srcId="{7E25ACC5-4504-4D38-84B0-00DD47FF75A7}" destId="{C24DA407-E602-4103-B899-3762B609E18A}" srcOrd="0" destOrd="0" presId="urn:microsoft.com/office/officeart/2005/8/layout/vList2"/>
    <dgm:cxn modelId="{07C937E6-3742-4598-A11C-24D54F51836E}" srcId="{09F2957D-DB4A-4B69-9EC3-59110111AFD4}" destId="{59697CED-93B9-4A06-96DA-659FA12A483F}" srcOrd="3" destOrd="0" parTransId="{DD396678-E649-4DDE-BC0F-E18439E84B0D}" sibTransId="{73305311-9F4C-4C5A-9B78-9980FC2F438F}"/>
    <dgm:cxn modelId="{A7228C41-9D31-4599-BAD0-C21344EF7AF0}" type="presOf" srcId="{59697CED-93B9-4A06-96DA-659FA12A483F}" destId="{C24DA407-E602-4103-B899-3762B609E18A}" srcOrd="0" destOrd="3" presId="urn:microsoft.com/office/officeart/2005/8/layout/vList2"/>
    <dgm:cxn modelId="{88F8127D-84FD-4036-9FCF-E7D83A503902}" srcId="{09F2957D-DB4A-4B69-9EC3-59110111AFD4}" destId="{DC40C129-137E-412F-9C55-85FC30CCE6D8}" srcOrd="2" destOrd="0" parTransId="{F73CF911-A4FD-4C5C-80CD-F3DD21F9A600}" sibTransId="{F6D0689B-B63A-45F0-B9C2-3B0B00AAABF5}"/>
    <dgm:cxn modelId="{66BA503A-779A-4FDD-8A3C-0FE9DD746CB5}" type="presOf" srcId="{967F8CFA-93CD-43DA-A59E-9A18A39D7F19}" destId="{C24DA407-E602-4103-B899-3762B609E18A}" srcOrd="0" destOrd="1" presId="urn:microsoft.com/office/officeart/2005/8/layout/vList2"/>
    <dgm:cxn modelId="{DD0624AB-8746-4DB7-A3F6-762B977BFF82}" type="presParOf" srcId="{D90037BB-D54C-444B-870B-236583DEE03E}" destId="{3BF97441-650C-42AF-AEBD-AEBA9CFB7C34}" srcOrd="0" destOrd="0" presId="urn:microsoft.com/office/officeart/2005/8/layout/vList2"/>
    <dgm:cxn modelId="{A916CCF6-E7B4-4C21-94A2-AE1EE693DC5B}" type="presParOf" srcId="{D90037BB-D54C-444B-870B-236583DEE03E}" destId="{C24DA407-E602-4103-B899-3762B609E18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97441-650C-42AF-AEBD-AEBA9CFB7C34}">
      <dsp:nvSpPr>
        <dsp:cNvPr id="0" name=""/>
        <dsp:cNvSpPr/>
      </dsp:nvSpPr>
      <dsp:spPr>
        <a:xfrm>
          <a:off x="0" y="6669"/>
          <a:ext cx="5181600" cy="216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a:t>Organizations Promoting the advancement and inclusion of Native Americans in advanced degrees, careers, and Positions of Leadership</a:t>
          </a:r>
          <a:endParaRPr lang="en-US" sz="2500" kern="1200"/>
        </a:p>
      </dsp:txBody>
      <dsp:txXfrm>
        <a:off x="105662" y="112331"/>
        <a:ext cx="4970276" cy="1953176"/>
      </dsp:txXfrm>
    </dsp:sp>
    <dsp:sp modelId="{C24DA407-E602-4103-B899-3762B609E18A}">
      <dsp:nvSpPr>
        <dsp:cNvPr id="0" name=""/>
        <dsp:cNvSpPr/>
      </dsp:nvSpPr>
      <dsp:spPr>
        <a:xfrm>
          <a:off x="0" y="2171169"/>
          <a:ext cx="5181600"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American Indian Science and Engineering Society (AISES)</a:t>
          </a:r>
        </a:p>
        <a:p>
          <a:pPr marL="228600" lvl="1" indent="-228600" algn="l" defTabSz="889000">
            <a:lnSpc>
              <a:spcPct val="90000"/>
            </a:lnSpc>
            <a:spcBef>
              <a:spcPct val="0"/>
            </a:spcBef>
            <a:spcAft>
              <a:spcPct val="20000"/>
            </a:spcAft>
            <a:buChar char="••"/>
          </a:pPr>
          <a:r>
            <a:rPr lang="en-US" sz="2000" kern="1200"/>
            <a:t>Society for the Advancement of Chicanos/Hispanics and Native Americans (SACNAS)</a:t>
          </a:r>
        </a:p>
        <a:p>
          <a:pPr marL="228600" lvl="1" indent="-228600" algn="l" defTabSz="889000">
            <a:lnSpc>
              <a:spcPct val="90000"/>
            </a:lnSpc>
            <a:spcBef>
              <a:spcPct val="0"/>
            </a:spcBef>
            <a:spcAft>
              <a:spcPct val="20000"/>
            </a:spcAft>
            <a:buChar char="••"/>
          </a:pPr>
          <a:r>
            <a:rPr lang="en-US" sz="2000" kern="1200"/>
            <a:t>The American Indian College Fund</a:t>
          </a:r>
        </a:p>
        <a:p>
          <a:pPr marL="228600" lvl="1" indent="-228600" algn="l" defTabSz="889000">
            <a:lnSpc>
              <a:spcPct val="90000"/>
            </a:lnSpc>
            <a:spcBef>
              <a:spcPct val="0"/>
            </a:spcBef>
            <a:spcAft>
              <a:spcPct val="20000"/>
            </a:spcAft>
            <a:buChar char="••"/>
          </a:pPr>
          <a:r>
            <a:rPr lang="en-US" sz="2000" kern="1200"/>
            <a:t>National Action Council for Minorities in Engineering.</a:t>
          </a:r>
        </a:p>
      </dsp:txBody>
      <dsp:txXfrm>
        <a:off x="0" y="2171169"/>
        <a:ext cx="5181600" cy="2173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6910AF-5769-435D-833E-0D5816E3B806}" type="datetimeFigureOut">
              <a:rPr lang="en-US" smtClean="0"/>
              <a:t>3/27/23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E0748-A075-480F-9531-F6A99834F0D9}" type="slidenum">
              <a:rPr lang="en-US" smtClean="0"/>
              <a:t>‹#›</a:t>
            </a:fld>
            <a:endParaRPr lang="en-US"/>
          </a:p>
        </p:txBody>
      </p:sp>
    </p:spTree>
    <p:extLst>
      <p:ext uri="{BB962C8B-B14F-4D97-AF65-F5344CB8AC3E}">
        <p14:creationId xmlns:p14="http://schemas.microsoft.com/office/powerpoint/2010/main" val="454908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77"/>
            <a:ext cx="12192000" cy="6845645"/>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384829"/>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9308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4" y="-1"/>
            <a:ext cx="12190815" cy="6858667"/>
          </a:xfrm>
          <a:prstGeom prst="rect">
            <a:avLst/>
          </a:prstGeom>
        </p:spPr>
      </p:pic>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66A679-362E-421D-93F2-1F7290C11A73}" type="datetimeFigureOut">
              <a:rPr lang="en-US" smtClean="0"/>
              <a:t>3/27/23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2EC4D-1227-4129-9BC7-1213FC1E9E7E}" type="slidenum">
              <a:rPr lang="en-US" smtClean="0"/>
              <a:t>‹#›</a:t>
            </a:fld>
            <a:endParaRPr lang="en-US"/>
          </a:p>
        </p:txBody>
      </p:sp>
    </p:spTree>
    <p:extLst>
      <p:ext uri="{BB962C8B-B14F-4D97-AF65-F5344CB8AC3E}">
        <p14:creationId xmlns:p14="http://schemas.microsoft.com/office/powerpoint/2010/main" val="11157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4" y="-1"/>
            <a:ext cx="12190815" cy="6858667"/>
          </a:xfrm>
          <a:prstGeom prst="rect">
            <a:avLst/>
          </a:prstGeom>
        </p:spPr>
      </p:pic>
      <p:sp>
        <p:nvSpPr>
          <p:cNvPr id="2" name="Title 1"/>
          <p:cNvSpPr>
            <a:spLocks noGrp="1"/>
          </p:cNvSpPr>
          <p:nvPr>
            <p:ph type="title"/>
          </p:nvPr>
        </p:nvSpPr>
        <p:spPr>
          <a:xfrm>
            <a:off x="838200" y="685800"/>
            <a:ext cx="10515600" cy="100488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6A679-362E-421D-93F2-1F7290C11A73}"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2EC4D-1227-4129-9BC7-1213FC1E9E7E}" type="slidenum">
              <a:rPr lang="en-US" smtClean="0"/>
              <a:t>‹#›</a:t>
            </a:fld>
            <a:endParaRPr lang="en-US"/>
          </a:p>
        </p:txBody>
      </p:sp>
    </p:spTree>
    <p:extLst>
      <p:ext uri="{BB962C8B-B14F-4D97-AF65-F5344CB8AC3E}">
        <p14:creationId xmlns:p14="http://schemas.microsoft.com/office/powerpoint/2010/main" val="227751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77"/>
            <a:ext cx="12192000" cy="6845645"/>
          </a:xfrm>
          <a:prstGeom prst="rect">
            <a:avLst/>
          </a:prstGeom>
        </p:spPr>
      </p:pic>
      <p:sp>
        <p:nvSpPr>
          <p:cNvPr id="2" name="Title 1"/>
          <p:cNvSpPr>
            <a:spLocks noGrp="1"/>
          </p:cNvSpPr>
          <p:nvPr>
            <p:ph type="title"/>
          </p:nvPr>
        </p:nvSpPr>
        <p:spPr>
          <a:xfrm>
            <a:off x="831850" y="5413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210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436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76"/>
            <a:ext cx="12203002" cy="6851823"/>
          </a:xfrm>
          <a:prstGeom prst="rect">
            <a:avLst/>
          </a:prstGeom>
        </p:spPr>
      </p:pic>
      <p:sp>
        <p:nvSpPr>
          <p:cNvPr id="2" name="Title 1"/>
          <p:cNvSpPr>
            <a:spLocks noGrp="1"/>
          </p:cNvSpPr>
          <p:nvPr>
            <p:ph type="title"/>
          </p:nvPr>
        </p:nvSpPr>
        <p:spPr>
          <a:xfrm>
            <a:off x="831850" y="5413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210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63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4" y="-1"/>
            <a:ext cx="12190815" cy="6858667"/>
          </a:xfrm>
          <a:prstGeom prst="rect">
            <a:avLst/>
          </a:prstGeom>
        </p:spPr>
      </p:pic>
      <p:sp>
        <p:nvSpPr>
          <p:cNvPr id="2" name="Title 1"/>
          <p:cNvSpPr>
            <a:spLocks noGrp="1"/>
          </p:cNvSpPr>
          <p:nvPr>
            <p:ph type="title"/>
          </p:nvPr>
        </p:nvSpPr>
        <p:spPr>
          <a:xfrm>
            <a:off x="838200" y="753533"/>
            <a:ext cx="10515600" cy="93715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66A679-362E-421D-93F2-1F7290C11A73}" type="datetimeFigureOut">
              <a:rPr lang="en-US" smtClean="0"/>
              <a:t>3/27/23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2EC4D-1227-4129-9BC7-1213FC1E9E7E}" type="slidenum">
              <a:rPr lang="en-US" smtClean="0"/>
              <a:t>‹#›</a:t>
            </a:fld>
            <a:endParaRPr lang="en-US"/>
          </a:p>
        </p:txBody>
      </p:sp>
    </p:spTree>
    <p:extLst>
      <p:ext uri="{BB962C8B-B14F-4D97-AF65-F5344CB8AC3E}">
        <p14:creationId xmlns:p14="http://schemas.microsoft.com/office/powerpoint/2010/main" val="355076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4" y="-1"/>
            <a:ext cx="12190815" cy="6858667"/>
          </a:xfrm>
          <a:prstGeom prst="rect">
            <a:avLst/>
          </a:prstGeom>
        </p:spPr>
      </p:pic>
      <p:sp>
        <p:nvSpPr>
          <p:cNvPr id="2" name="Title 1"/>
          <p:cNvSpPr>
            <a:spLocks noGrp="1"/>
          </p:cNvSpPr>
          <p:nvPr>
            <p:ph type="title"/>
          </p:nvPr>
        </p:nvSpPr>
        <p:spPr>
          <a:xfrm>
            <a:off x="839788" y="711200"/>
            <a:ext cx="10515600" cy="979488"/>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66A679-362E-421D-93F2-1F7290C11A73}" type="datetimeFigureOut">
              <a:rPr lang="en-US" smtClean="0"/>
              <a:t>3/27/23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2EC4D-1227-4129-9BC7-1213FC1E9E7E}" type="slidenum">
              <a:rPr lang="en-US" smtClean="0"/>
              <a:t>‹#›</a:t>
            </a:fld>
            <a:endParaRPr lang="en-US"/>
          </a:p>
        </p:txBody>
      </p:sp>
    </p:spTree>
    <p:extLst>
      <p:ext uri="{BB962C8B-B14F-4D97-AF65-F5344CB8AC3E}">
        <p14:creationId xmlns:p14="http://schemas.microsoft.com/office/powerpoint/2010/main" val="163755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77"/>
            <a:ext cx="12192000" cy="684564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703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6A679-362E-421D-93F2-1F7290C11A73}" type="datetimeFigureOut">
              <a:rPr lang="en-US" smtClean="0"/>
              <a:t>3/27/23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2EC4D-1227-4129-9BC7-1213FC1E9E7E}" type="slidenum">
              <a:rPr lang="en-US" smtClean="0"/>
              <a:t>‹#›</a:t>
            </a:fld>
            <a:endParaRPr lang="en-US"/>
          </a:p>
        </p:txBody>
      </p:sp>
    </p:spTree>
    <p:extLst>
      <p:ext uri="{BB962C8B-B14F-4D97-AF65-F5344CB8AC3E}">
        <p14:creationId xmlns:p14="http://schemas.microsoft.com/office/powerpoint/2010/main" val="381191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4" y="-1"/>
            <a:ext cx="12190815" cy="6858667"/>
          </a:xfrm>
          <a:prstGeom prst="rect">
            <a:avLst/>
          </a:prstGeom>
        </p:spPr>
      </p:pic>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66A679-362E-421D-93F2-1F7290C11A73}" type="datetimeFigureOut">
              <a:rPr lang="en-US" smtClean="0"/>
              <a:t>3/27/23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2EC4D-1227-4129-9BC7-1213FC1E9E7E}" type="slidenum">
              <a:rPr lang="en-US" smtClean="0"/>
              <a:t>‹#›</a:t>
            </a:fld>
            <a:endParaRPr lang="en-US"/>
          </a:p>
        </p:txBody>
      </p:sp>
    </p:spTree>
    <p:extLst>
      <p:ext uri="{BB962C8B-B14F-4D97-AF65-F5344CB8AC3E}">
        <p14:creationId xmlns:p14="http://schemas.microsoft.com/office/powerpoint/2010/main" val="3007138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6A679-362E-421D-93F2-1F7290C11A73}" type="datetimeFigureOut">
              <a:rPr lang="en-US" smtClean="0"/>
              <a:t>3/27/23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2EC4D-1227-4129-9BC7-1213FC1E9E7E}" type="slidenum">
              <a:rPr lang="en-US" smtClean="0"/>
              <a:t>‹#›</a:t>
            </a:fld>
            <a:endParaRPr lang="en-US"/>
          </a:p>
        </p:txBody>
      </p:sp>
    </p:spTree>
    <p:extLst>
      <p:ext uri="{BB962C8B-B14F-4D97-AF65-F5344CB8AC3E}">
        <p14:creationId xmlns:p14="http://schemas.microsoft.com/office/powerpoint/2010/main" val="86490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carmelaroybal.com/" TargetMode="External"/><Relationship Id="rId5" Type="http://schemas.openxmlformats.org/officeDocument/2006/relationships/hyperlink" Target="mailto:croybal@avanyuhealth.com" TargetMode="External"/><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554"/>
            <a:ext cx="9144000" cy="2387600"/>
          </a:xfrm>
        </p:spPr>
        <p:txBody>
          <a:bodyPr>
            <a:normAutofit/>
          </a:bodyPr>
          <a:lstStyle/>
          <a:p>
            <a:r>
              <a:rPr lang="en-US" dirty="0"/>
              <a:t>The Digital Divide: Native American Women and Girls</a:t>
            </a:r>
          </a:p>
        </p:txBody>
      </p:sp>
      <p:sp>
        <p:nvSpPr>
          <p:cNvPr id="3" name="Subtitle 2"/>
          <p:cNvSpPr>
            <a:spLocks noGrp="1"/>
          </p:cNvSpPr>
          <p:nvPr>
            <p:ph type="subTitle" idx="1"/>
          </p:nvPr>
        </p:nvSpPr>
        <p:spPr>
          <a:xfrm>
            <a:off x="1524000" y="2923954"/>
            <a:ext cx="9144000" cy="2062914"/>
          </a:xfrm>
        </p:spPr>
        <p:txBody>
          <a:bodyPr>
            <a:normAutofit/>
          </a:bodyPr>
          <a:lstStyle/>
          <a:p>
            <a:r>
              <a:rPr lang="en-US" dirty="0"/>
              <a:t>Carmela M. Roybal Ph.D., MBGPH, MA</a:t>
            </a:r>
          </a:p>
          <a:p>
            <a:r>
              <a:rPr lang="en-US" dirty="0"/>
              <a:t>US Women’s Caucus at the UN, CSW67</a:t>
            </a:r>
          </a:p>
          <a:p>
            <a:r>
              <a:rPr lang="en-US" dirty="0"/>
              <a:t>New York City, NY </a:t>
            </a:r>
          </a:p>
          <a:p>
            <a:r>
              <a:rPr lang="en-US" dirty="0"/>
              <a:t>March 14, 2023</a:t>
            </a:r>
          </a:p>
        </p:txBody>
      </p:sp>
    </p:spTree>
    <p:extLst>
      <p:ext uri="{BB962C8B-B14F-4D97-AF65-F5344CB8AC3E}">
        <p14:creationId xmlns:p14="http://schemas.microsoft.com/office/powerpoint/2010/main" val="16572865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BA8BE9-5EF5-10CB-B9C8-CC128EC4236C}"/>
              </a:ext>
            </a:extLst>
          </p:cNvPr>
          <p:cNvSpPr>
            <a:spLocks noGrp="1"/>
          </p:cNvSpPr>
          <p:nvPr>
            <p:ph type="title"/>
          </p:nvPr>
        </p:nvSpPr>
        <p:spPr/>
        <p:txBody>
          <a:bodyPr>
            <a:normAutofit fontScale="90000"/>
          </a:bodyPr>
          <a:lstStyle/>
          <a:p>
            <a:r>
              <a:rPr lang="en-US" dirty="0"/>
              <a:t>Intersection of Education and Technology and the Reproduction of Intergenerational Poverty </a:t>
            </a:r>
          </a:p>
        </p:txBody>
      </p:sp>
      <p:sp>
        <p:nvSpPr>
          <p:cNvPr id="3" name="Content Placeholder 2">
            <a:extLst>
              <a:ext uri="{FF2B5EF4-FFF2-40B4-BE49-F238E27FC236}">
                <a16:creationId xmlns:a16="http://schemas.microsoft.com/office/drawing/2014/main" xmlns="" id="{F1D3717D-EE12-6E9C-56A9-F0F2E94C6713}"/>
              </a:ext>
            </a:extLst>
          </p:cNvPr>
          <p:cNvSpPr>
            <a:spLocks noGrp="1"/>
          </p:cNvSpPr>
          <p:nvPr>
            <p:ph idx="1"/>
          </p:nvPr>
        </p:nvSpPr>
        <p:spPr>
          <a:xfrm>
            <a:off x="4677505" y="1995892"/>
            <a:ext cx="7445828" cy="4511576"/>
          </a:xfrm>
        </p:spPr>
        <p:txBody>
          <a:bodyPr>
            <a:noAutofit/>
          </a:bodyPr>
          <a:lstStyle/>
          <a:p>
            <a:pPr marL="0" marR="0" lvl="0" indent="0" algn="l" defTabSz="914400" rtl="0" eaLnBrk="1" fontAlgn="auto" latinLnBrk="0" hangingPunct="1">
              <a:lnSpc>
                <a:spcPct val="110000"/>
              </a:lnSpc>
              <a:spcBef>
                <a:spcPts val="1000"/>
              </a:spcBef>
              <a:spcAft>
                <a:spcPts val="800"/>
              </a:spcAft>
              <a:buClrTx/>
              <a:buSzTx/>
              <a:buNone/>
              <a:tabLst/>
              <a:defRPr/>
            </a:pPr>
            <a:r>
              <a:rPr lang="en-US" sz="1800" b="1" i="0" u="none" strike="noStrike" kern="1200" dirty="0">
                <a:effectLst/>
                <a:latin typeface="Times New Roman" panose="02020603050405020304" pitchFamily="18" charset="0"/>
                <a:ea typeface="Calibri" panose="020F0502020204030204" pitchFamily="34" charset="0"/>
                <a:cs typeface="Times New Roman" panose="02020603050405020304" pitchFamily="18" charset="0"/>
              </a:rPr>
              <a:t>Native American</a:t>
            </a:r>
            <a:r>
              <a:rPr kumimoji="0" lang="en-US" sz="18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mn-cs"/>
              </a:rPr>
              <a:t>The ACS (2019) also reported that women with less than a high  school diploma in Rio Arriba County had earnings </a:t>
            </a:r>
            <a:r>
              <a:rPr kumimoji="0" lang="en-US" sz="18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mn-cs"/>
              </a:rPr>
              <a:t>that averaged $13,542 a year. </a:t>
            </a:r>
            <a:endParaRPr kumimoji="0" lang="en-US" sz="1800" b="1" i="0" u="none" strike="noStrike" kern="1200" cap="none" spc="0" normalizeH="0" baseline="0" noProof="0" dirty="0">
              <a:ln>
                <a:noFill/>
              </a:ln>
              <a:effectLst/>
              <a:uLnTx/>
              <a:uFillTx/>
              <a:latin typeface="Gill Sans MT"/>
              <a:ea typeface="+mn-ea"/>
              <a:cs typeface="+mn-cs"/>
            </a:endParaRPr>
          </a:p>
          <a:p>
            <a:pPr marL="0" marR="0" algn="l" rtl="0" eaLnBrk="1" fontAlgn="t" latinLnBrk="0" hangingPunct="1">
              <a:lnSpc>
                <a:spcPct val="200000"/>
              </a:lnSpc>
              <a:spcBef>
                <a:spcPts val="0"/>
              </a:spcBef>
              <a:spcAft>
                <a:spcPts val="0"/>
              </a:spcAft>
            </a:pPr>
            <a:endParaRPr lang="en-US" sz="1800" b="0" i="0" u="none" strike="noStrike" dirty="0">
              <a:effectLst/>
              <a:latin typeface="Arial" panose="020B0604020202020204" pitchFamily="34" charset="0"/>
            </a:endParaRPr>
          </a:p>
          <a:p>
            <a:pPr marL="0" marR="0" algn="l" rtl="0" eaLnBrk="1" fontAlgn="t" latinLnBrk="0" hangingPunct="1">
              <a:lnSpc>
                <a:spcPct val="200000"/>
              </a:lnSpc>
              <a:spcBef>
                <a:spcPts val="0"/>
              </a:spcBef>
              <a:spcAft>
                <a:spcPts val="0"/>
              </a:spcAft>
            </a:pPr>
            <a:r>
              <a:rPr lang="en-US" sz="1800" b="1" i="0" u="none" strike="noStrike"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High school graduate or higher</a:t>
            </a:r>
            <a:endParaRPr lang="en-US" sz="1800" b="0" i="0" u="none" strike="noStrike" dirty="0">
              <a:effectLst/>
              <a:latin typeface="Arial" panose="020B0604020202020204" pitchFamily="34" charset="0"/>
            </a:endParaRPr>
          </a:p>
          <a:p>
            <a:pPr marL="0" marR="0" algn="l" rtl="0" eaLnBrk="1" fontAlgn="t" latinLnBrk="0" hangingPunct="1">
              <a:lnSpc>
                <a:spcPct val="200000"/>
              </a:lnSpc>
              <a:spcBef>
                <a:spcPts val="0"/>
              </a:spcBef>
              <a:spcAft>
                <a:spcPts val="0"/>
              </a:spcAft>
            </a:pPr>
            <a:r>
              <a:rPr lang="en-US" sz="1800" b="1" i="0" u="none" strike="noStrike"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94.1%</a:t>
            </a:r>
            <a:endParaRPr lang="en-US" sz="1800" b="0" i="0" u="none" strike="noStrike" dirty="0">
              <a:effectLst/>
              <a:latin typeface="Arial" panose="020B0604020202020204" pitchFamily="34" charset="0"/>
            </a:endParaRPr>
          </a:p>
          <a:p>
            <a:pPr marL="0" marR="0" algn="l" rtl="0" eaLnBrk="1" fontAlgn="t" latinLnBrk="0" hangingPunct="1">
              <a:lnSpc>
                <a:spcPct val="200000"/>
              </a:lnSpc>
              <a:spcBef>
                <a:spcPts val="0"/>
              </a:spcBef>
              <a:spcAft>
                <a:spcPts val="0"/>
              </a:spcAft>
            </a:pPr>
            <a:r>
              <a:rPr lang="en-US" sz="1800" b="1" i="0" u="none" strike="noStrike"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88.8%</a:t>
            </a:r>
            <a:endParaRPr lang="en-US" sz="1800" b="0" i="0" u="none" strike="noStrike" dirty="0">
              <a:effectLst/>
              <a:latin typeface="Arial" panose="020B0604020202020204" pitchFamily="34" charset="0"/>
            </a:endParaRPr>
          </a:p>
          <a:p>
            <a:pPr marL="0" marR="0" algn="l" rtl="0" eaLnBrk="1" fontAlgn="t" latinLnBrk="0" hangingPunct="1">
              <a:lnSpc>
                <a:spcPct val="200000"/>
              </a:lnSpc>
              <a:spcBef>
                <a:spcPts val="0"/>
              </a:spcBef>
              <a:spcAft>
                <a:spcPts val="0"/>
              </a:spcAft>
            </a:pPr>
            <a:r>
              <a:rPr lang="en-US" sz="1800" b="1" i="0" u="none" strike="noStrike"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88.3%</a:t>
            </a:r>
            <a:endParaRPr lang="en-US" sz="1800" b="0" i="0" u="none" strike="noStrike" dirty="0">
              <a:effectLst/>
              <a:latin typeface="Arial" panose="020B0604020202020204" pitchFamily="34" charset="0"/>
            </a:endParaRPr>
          </a:p>
          <a:p>
            <a:pPr marL="0" marR="0" algn="l" rtl="0" eaLnBrk="1" fontAlgn="t" latinLnBrk="0" hangingPunct="1">
              <a:lnSpc>
                <a:spcPct val="200000"/>
              </a:lnSpc>
              <a:spcBef>
                <a:spcPts val="0"/>
              </a:spcBef>
              <a:spcAft>
                <a:spcPts val="0"/>
              </a:spcAft>
            </a:pPr>
            <a:r>
              <a:rPr lang="en-US" sz="1800" b="1" i="0" u="none" strike="noStrike"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Bachelor’s degree or </a:t>
            </a:r>
            <a:endParaRPr lang="en-US" sz="1800" b="0" i="0" u="none" strike="noStrike" dirty="0">
              <a:effectLst/>
              <a:latin typeface="Arial" panose="020B0604020202020204" pitchFamily="34" charset="0"/>
            </a:endParaRPr>
          </a:p>
          <a:p>
            <a:pPr marL="0" marR="0" algn="l" rtl="0" eaLnBrk="1" fontAlgn="t" latinLnBrk="0" hangingPunct="1">
              <a:lnSpc>
                <a:spcPct val="200000"/>
              </a:lnSpc>
              <a:spcBef>
                <a:spcPts val="0"/>
              </a:spcBef>
              <a:spcAft>
                <a:spcPts val="0"/>
              </a:spcAft>
            </a:pPr>
            <a:r>
              <a:rPr lang="en-US" sz="1800" b="1" i="0" u="none" strike="noStrike"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higher</a:t>
            </a:r>
            <a:endParaRPr lang="en-US" sz="1800" b="0" i="0" u="none" strike="noStrike" dirty="0">
              <a:effectLst/>
              <a:latin typeface="Arial" panose="020B0604020202020204" pitchFamily="34" charset="0"/>
            </a:endParaRPr>
          </a:p>
          <a:p>
            <a:pPr marL="0" marR="0" algn="l" rtl="0" eaLnBrk="1" fontAlgn="t" latinLnBrk="0" hangingPunct="1">
              <a:lnSpc>
                <a:spcPct val="200000"/>
              </a:lnSpc>
              <a:spcBef>
                <a:spcPts val="0"/>
              </a:spcBef>
              <a:spcAft>
                <a:spcPts val="0"/>
              </a:spcAft>
            </a:pPr>
            <a:r>
              <a:rPr lang="en-US" sz="1800" b="1" i="0" u="none" strike="noStrike"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43%</a:t>
            </a:r>
            <a:endParaRPr lang="en-US" sz="1800" b="0" i="0" u="none" strike="noStrike" dirty="0">
              <a:effectLst/>
              <a:latin typeface="Arial" panose="020B0604020202020204" pitchFamily="34" charset="0"/>
            </a:endParaRPr>
          </a:p>
          <a:p>
            <a:pPr marL="0" marR="0" algn="l" rtl="0" eaLnBrk="1" fontAlgn="t" latinLnBrk="0" hangingPunct="1">
              <a:lnSpc>
                <a:spcPct val="200000"/>
              </a:lnSpc>
              <a:spcBef>
                <a:spcPts val="0"/>
              </a:spcBef>
              <a:spcAft>
                <a:spcPts val="0"/>
              </a:spcAft>
            </a:pPr>
            <a:r>
              <a:rPr lang="en-US" sz="1800" b="1" i="0" u="none" strike="noStrike"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18.4%</a:t>
            </a:r>
            <a:endParaRPr lang="en-US" sz="1800" b="0" i="0" u="none" strike="noStrike" dirty="0">
              <a:effectLst/>
              <a:latin typeface="Arial" panose="020B0604020202020204" pitchFamily="34" charset="0"/>
            </a:endParaRPr>
          </a:p>
          <a:p>
            <a:pPr marL="0" marR="0" algn="l" rtl="0" eaLnBrk="1" fontAlgn="t" latinLnBrk="0" hangingPunct="1">
              <a:lnSpc>
                <a:spcPct val="200000"/>
              </a:lnSpc>
              <a:spcBef>
                <a:spcPts val="0"/>
              </a:spcBef>
              <a:spcAft>
                <a:spcPts val="0"/>
              </a:spcAft>
            </a:pPr>
            <a:r>
              <a:rPr lang="en-US" sz="1800" b="1" i="0" u="none" strike="noStrike"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11.1%</a:t>
            </a:r>
            <a:endParaRPr lang="en-US" sz="1800" b="0" i="0" u="none" strike="noStrike" dirty="0">
              <a:effectLst/>
              <a:latin typeface="Arial" panose="020B0604020202020204" pitchFamily="34" charset="0"/>
            </a:endParaRPr>
          </a:p>
          <a:p>
            <a:endParaRPr lang="en-US" sz="1800" dirty="0"/>
          </a:p>
        </p:txBody>
      </p:sp>
      <p:pic>
        <p:nvPicPr>
          <p:cNvPr id="11" name="Picture 10">
            <a:extLst>
              <a:ext uri="{FF2B5EF4-FFF2-40B4-BE49-F238E27FC236}">
                <a16:creationId xmlns:a16="http://schemas.microsoft.com/office/drawing/2014/main" xmlns="" id="{2D36CEFF-1206-07FA-A9AF-1CD00CC493DA}"/>
              </a:ext>
            </a:extLst>
          </p:cNvPr>
          <p:cNvPicPr>
            <a:picLocks noChangeAspect="1"/>
          </p:cNvPicPr>
          <p:nvPr/>
        </p:nvPicPr>
        <p:blipFill>
          <a:blip r:embed="rId2"/>
          <a:stretch>
            <a:fillRect/>
          </a:stretch>
        </p:blipFill>
        <p:spPr>
          <a:xfrm>
            <a:off x="4677505" y="3082273"/>
            <a:ext cx="7017104" cy="2778864"/>
          </a:xfrm>
          <a:prstGeom prst="rect">
            <a:avLst/>
          </a:prstGeom>
        </p:spPr>
      </p:pic>
      <p:sp>
        <p:nvSpPr>
          <p:cNvPr id="13" name="TextBox 12">
            <a:extLst>
              <a:ext uri="{FF2B5EF4-FFF2-40B4-BE49-F238E27FC236}">
                <a16:creationId xmlns:a16="http://schemas.microsoft.com/office/drawing/2014/main" xmlns="" id="{FB8DA713-6C39-1CBB-C5BC-C65E5B3D65A7}"/>
              </a:ext>
            </a:extLst>
          </p:cNvPr>
          <p:cNvSpPr txBox="1"/>
          <p:nvPr/>
        </p:nvSpPr>
        <p:spPr>
          <a:xfrm>
            <a:off x="5763704" y="6026309"/>
            <a:ext cx="5062422" cy="646331"/>
          </a:xfrm>
          <a:prstGeom prst="rect">
            <a:avLst/>
          </a:prstGeom>
          <a:noFill/>
        </p:spPr>
        <p:txBody>
          <a:bodyPr wrap="square" rtlCol="0">
            <a:spAutoFit/>
          </a:bodyPr>
          <a:lstStyle/>
          <a:p>
            <a:r>
              <a:rPr lang="en-US" dirty="0"/>
              <a:t>*Rio Arriba County, NM Educational Attainment by Race and Degree </a:t>
            </a:r>
          </a:p>
        </p:txBody>
      </p:sp>
      <p:sp>
        <p:nvSpPr>
          <p:cNvPr id="4" name="TextBox 3">
            <a:extLst>
              <a:ext uri="{FF2B5EF4-FFF2-40B4-BE49-F238E27FC236}">
                <a16:creationId xmlns:a16="http://schemas.microsoft.com/office/drawing/2014/main" xmlns="" id="{6123CB6E-AE1C-D6CB-45EB-843254882790}"/>
              </a:ext>
            </a:extLst>
          </p:cNvPr>
          <p:cNvSpPr txBox="1"/>
          <p:nvPr/>
        </p:nvSpPr>
        <p:spPr>
          <a:xfrm>
            <a:off x="552893" y="2073349"/>
            <a:ext cx="3695888" cy="4678204"/>
          </a:xfrm>
          <a:prstGeom prst="rect">
            <a:avLst/>
          </a:prstGeom>
          <a:noFill/>
        </p:spPr>
        <p:txBody>
          <a:bodyPr wrap="square" rtlCol="0">
            <a:spAutoFit/>
          </a:bodyPr>
          <a:lstStyle/>
          <a:p>
            <a:pPr marL="285750" indent="-285750">
              <a:buFont typeface="Arial" panose="020B0604020202020204" pitchFamily="34" charset="0"/>
              <a:buChar char="•"/>
            </a:pPr>
            <a:r>
              <a:rPr lang="en-US" sz="2800" dirty="0"/>
              <a:t>Opportunities for Higher Education.</a:t>
            </a:r>
          </a:p>
          <a:p>
            <a:pPr marL="285750" indent="-285750">
              <a:buFont typeface="Arial" panose="020B0604020202020204" pitchFamily="34" charset="0"/>
              <a:buChar char="•"/>
            </a:pPr>
            <a:r>
              <a:rPr lang="en-US" sz="2800" dirty="0"/>
              <a:t>Opportunities for STEM related Jobs and Education.</a:t>
            </a:r>
          </a:p>
          <a:p>
            <a:pPr marL="285750" indent="-285750">
              <a:buFont typeface="Arial" panose="020B0604020202020204" pitchFamily="34" charset="0"/>
              <a:buChar char="•"/>
            </a:pPr>
            <a:r>
              <a:rPr lang="en-US" sz="2800" dirty="0"/>
              <a:t>Quality Broadband for Education.</a:t>
            </a:r>
          </a:p>
          <a:p>
            <a:pPr marL="285750" indent="-285750">
              <a:buFont typeface="Arial" panose="020B0604020202020204" pitchFamily="34" charset="0"/>
              <a:buChar char="•"/>
            </a:pPr>
            <a:r>
              <a:rPr lang="en-US" sz="2800" dirty="0"/>
              <a:t>Technology Hubs on Reservations, Rural Communities.</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66512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B9E27-8969-4D4A-5D97-F8958DBAFD67}"/>
              </a:ext>
            </a:extLst>
          </p:cNvPr>
          <p:cNvSpPr>
            <a:spLocks noGrp="1"/>
          </p:cNvSpPr>
          <p:nvPr>
            <p:ph type="title"/>
          </p:nvPr>
        </p:nvSpPr>
        <p:spPr>
          <a:xfrm>
            <a:off x="838200" y="1183839"/>
            <a:ext cx="10515600" cy="937155"/>
          </a:xfrm>
        </p:spPr>
        <p:txBody>
          <a:bodyPr>
            <a:normAutofit fontScale="90000"/>
          </a:bodyPr>
          <a:lstStyle/>
          <a:p>
            <a:r>
              <a:rPr lang="en-US" dirty="0"/>
              <a:t>Native American Women: Science, technology, engineering, and Mathematics Degrees or Certificates (STEM)</a:t>
            </a:r>
          </a:p>
        </p:txBody>
      </p:sp>
      <p:sp>
        <p:nvSpPr>
          <p:cNvPr id="3" name="Content Placeholder 2">
            <a:extLst>
              <a:ext uri="{FF2B5EF4-FFF2-40B4-BE49-F238E27FC236}">
                <a16:creationId xmlns:a16="http://schemas.microsoft.com/office/drawing/2014/main" xmlns="" id="{50F3BAA9-6C68-7624-6562-E11F8E2C9F4B}"/>
              </a:ext>
            </a:extLst>
          </p:cNvPr>
          <p:cNvSpPr>
            <a:spLocks noGrp="1"/>
          </p:cNvSpPr>
          <p:nvPr>
            <p:ph sz="half" idx="1"/>
          </p:nvPr>
        </p:nvSpPr>
        <p:spPr>
          <a:xfrm>
            <a:off x="623045" y="2610933"/>
            <a:ext cx="5181600" cy="3972747"/>
          </a:xfrm>
        </p:spPr>
        <p:txBody>
          <a:bodyPr>
            <a:normAutofit fontScale="62500" lnSpcReduction="20000"/>
          </a:bodyPr>
          <a:lstStyle/>
          <a:p>
            <a:pPr marL="0" indent="0">
              <a:buNone/>
            </a:pPr>
            <a:r>
              <a:rPr lang="en-US" b="1" dirty="0"/>
              <a:t>Degrees of all levels as of 2021</a:t>
            </a:r>
          </a:p>
          <a:p>
            <a:pPr marL="0" indent="0">
              <a:buNone/>
            </a:pPr>
            <a:r>
              <a:rPr lang="en-US" b="1" dirty="0"/>
              <a:t>1,093</a:t>
            </a:r>
          </a:p>
          <a:p>
            <a:pPr marL="0" indent="0">
              <a:buNone/>
            </a:pPr>
            <a:r>
              <a:rPr lang="en-US" dirty="0"/>
              <a:t>Certificates Below an Associates Degree</a:t>
            </a:r>
          </a:p>
          <a:p>
            <a:pPr marL="0" indent="0">
              <a:buNone/>
            </a:pPr>
            <a:r>
              <a:rPr lang="en-US" b="1" dirty="0"/>
              <a:t>203</a:t>
            </a:r>
          </a:p>
          <a:p>
            <a:pPr marL="0" indent="0">
              <a:buNone/>
            </a:pPr>
            <a:r>
              <a:rPr lang="en-US" dirty="0"/>
              <a:t>Associates Degrees</a:t>
            </a:r>
          </a:p>
          <a:p>
            <a:pPr marL="0" indent="0">
              <a:buNone/>
            </a:pPr>
            <a:r>
              <a:rPr lang="en-US" b="1" dirty="0"/>
              <a:t>242</a:t>
            </a:r>
          </a:p>
          <a:p>
            <a:pPr marL="0" indent="0">
              <a:buNone/>
            </a:pPr>
            <a:r>
              <a:rPr lang="en-US" dirty="0"/>
              <a:t>Bachelor’s Degrees</a:t>
            </a:r>
          </a:p>
          <a:p>
            <a:pPr marL="0" indent="0">
              <a:buNone/>
            </a:pPr>
            <a:r>
              <a:rPr lang="en-US" b="1" dirty="0"/>
              <a:t>540</a:t>
            </a:r>
          </a:p>
          <a:p>
            <a:pPr marL="0" indent="0">
              <a:buNone/>
            </a:pPr>
            <a:r>
              <a:rPr lang="en-US" dirty="0"/>
              <a:t>Master’s</a:t>
            </a:r>
          </a:p>
          <a:p>
            <a:pPr marL="0" indent="0">
              <a:buNone/>
            </a:pPr>
            <a:r>
              <a:rPr lang="en-US" b="1" dirty="0"/>
              <a:t>94</a:t>
            </a:r>
          </a:p>
          <a:p>
            <a:pPr marL="0" indent="0">
              <a:buNone/>
            </a:pPr>
            <a:r>
              <a:rPr lang="en-US" dirty="0"/>
              <a:t>Doctor’s Degrees</a:t>
            </a:r>
          </a:p>
          <a:p>
            <a:pPr marL="0" indent="0">
              <a:buNone/>
            </a:pPr>
            <a:r>
              <a:rPr lang="en-US" b="1" dirty="0"/>
              <a:t>14</a:t>
            </a:r>
          </a:p>
        </p:txBody>
      </p:sp>
      <p:sp>
        <p:nvSpPr>
          <p:cNvPr id="4" name="Content Placeholder 3">
            <a:extLst>
              <a:ext uri="{FF2B5EF4-FFF2-40B4-BE49-F238E27FC236}">
                <a16:creationId xmlns:a16="http://schemas.microsoft.com/office/drawing/2014/main" xmlns="" id="{7600C37A-A921-B834-3619-28A15CA89BEC}"/>
              </a:ext>
            </a:extLst>
          </p:cNvPr>
          <p:cNvSpPr>
            <a:spLocks noGrp="1"/>
          </p:cNvSpPr>
          <p:nvPr>
            <p:ph sz="half" idx="2"/>
          </p:nvPr>
        </p:nvSpPr>
        <p:spPr>
          <a:xfrm>
            <a:off x="5257800" y="2820829"/>
            <a:ext cx="6096000" cy="3348111"/>
          </a:xfrm>
        </p:spPr>
        <p:txBody>
          <a:bodyPr>
            <a:normAutofit fontScale="62500" lnSpcReduction="20000"/>
          </a:bodyPr>
          <a:lstStyle/>
          <a:p>
            <a:pPr marL="0" indent="0">
              <a:buNone/>
            </a:pPr>
            <a:r>
              <a:rPr lang="en-US" dirty="0"/>
              <a:t>Advanced Degrees –Doctoral Degrees in the US. 2021</a:t>
            </a:r>
          </a:p>
          <a:p>
            <a:pPr marL="0" indent="0">
              <a:buNone/>
            </a:pPr>
            <a:endParaRPr lang="en-US" dirty="0"/>
          </a:p>
        </p:txBody>
      </p:sp>
      <p:graphicFrame>
        <p:nvGraphicFramePr>
          <p:cNvPr id="5" name="Table 5">
            <a:extLst>
              <a:ext uri="{FF2B5EF4-FFF2-40B4-BE49-F238E27FC236}">
                <a16:creationId xmlns:a16="http://schemas.microsoft.com/office/drawing/2014/main" xmlns="" id="{A1022AE5-94C8-3475-6287-A684C51BC174}"/>
              </a:ext>
            </a:extLst>
          </p:cNvPr>
          <p:cNvGraphicFramePr>
            <a:graphicFrameLocks noGrp="1"/>
          </p:cNvGraphicFramePr>
          <p:nvPr>
            <p:extLst>
              <p:ext uri="{D42A27DB-BD31-4B8C-83A1-F6EECF244321}">
                <p14:modId xmlns:p14="http://schemas.microsoft.com/office/powerpoint/2010/main" val="3470711391"/>
              </p:ext>
            </p:extLst>
          </p:nvPr>
        </p:nvGraphicFramePr>
        <p:xfrm>
          <a:off x="4403188" y="4037171"/>
          <a:ext cx="7788816" cy="370840"/>
        </p:xfrm>
        <a:graphic>
          <a:graphicData uri="http://schemas.openxmlformats.org/drawingml/2006/table">
            <a:tbl>
              <a:tblPr firstRow="1" bandRow="1">
                <a:tableStyleId>{5C22544A-7EE6-4342-B048-85BDC9FD1C3A}</a:tableStyleId>
              </a:tblPr>
              <a:tblGrid>
                <a:gridCol w="1298136">
                  <a:extLst>
                    <a:ext uri="{9D8B030D-6E8A-4147-A177-3AD203B41FA5}">
                      <a16:colId xmlns:a16="http://schemas.microsoft.com/office/drawing/2014/main" xmlns="" val="3808382612"/>
                    </a:ext>
                  </a:extLst>
                </a:gridCol>
                <a:gridCol w="1298136">
                  <a:extLst>
                    <a:ext uri="{9D8B030D-6E8A-4147-A177-3AD203B41FA5}">
                      <a16:colId xmlns:a16="http://schemas.microsoft.com/office/drawing/2014/main" xmlns="" val="1528159240"/>
                    </a:ext>
                  </a:extLst>
                </a:gridCol>
                <a:gridCol w="1298136">
                  <a:extLst>
                    <a:ext uri="{9D8B030D-6E8A-4147-A177-3AD203B41FA5}">
                      <a16:colId xmlns:a16="http://schemas.microsoft.com/office/drawing/2014/main" xmlns="" val="3707554109"/>
                    </a:ext>
                  </a:extLst>
                </a:gridCol>
                <a:gridCol w="1298136">
                  <a:extLst>
                    <a:ext uri="{9D8B030D-6E8A-4147-A177-3AD203B41FA5}">
                      <a16:colId xmlns:a16="http://schemas.microsoft.com/office/drawing/2014/main" xmlns="" val="3886304129"/>
                    </a:ext>
                  </a:extLst>
                </a:gridCol>
                <a:gridCol w="1298136">
                  <a:extLst>
                    <a:ext uri="{9D8B030D-6E8A-4147-A177-3AD203B41FA5}">
                      <a16:colId xmlns:a16="http://schemas.microsoft.com/office/drawing/2014/main" xmlns="" val="1141992125"/>
                    </a:ext>
                  </a:extLst>
                </a:gridCol>
                <a:gridCol w="1298136">
                  <a:extLst>
                    <a:ext uri="{9D8B030D-6E8A-4147-A177-3AD203B41FA5}">
                      <a16:colId xmlns:a16="http://schemas.microsoft.com/office/drawing/2014/main" xmlns="" val="4009934464"/>
                    </a:ext>
                  </a:extLst>
                </a:gridCol>
              </a:tblGrid>
              <a:tr h="370840">
                <a:tc>
                  <a:txBody>
                    <a:bodyPr/>
                    <a:lstStyle/>
                    <a:p>
                      <a:r>
                        <a:rPr lang="en-US" dirty="0">
                          <a:solidFill>
                            <a:schemeClr val="tx1"/>
                          </a:solidFill>
                        </a:rPr>
                        <a:t>14</a:t>
                      </a:r>
                    </a:p>
                  </a:txBody>
                  <a:tcPr/>
                </a:tc>
                <a:tc>
                  <a:txBody>
                    <a:bodyPr/>
                    <a:lstStyle/>
                    <a:p>
                      <a:r>
                        <a:rPr lang="en-US" dirty="0">
                          <a:solidFill>
                            <a:schemeClr val="tx1"/>
                          </a:solidFill>
                        </a:rPr>
                        <a:t>824</a:t>
                      </a:r>
                    </a:p>
                  </a:txBody>
                  <a:tcPr/>
                </a:tc>
                <a:tc>
                  <a:txBody>
                    <a:bodyPr/>
                    <a:lstStyle/>
                    <a:p>
                      <a:r>
                        <a:rPr lang="en-US" dirty="0">
                          <a:solidFill>
                            <a:schemeClr val="tx1"/>
                          </a:solidFill>
                        </a:rPr>
                        <a:t>348</a:t>
                      </a:r>
                    </a:p>
                  </a:txBody>
                  <a:tcPr/>
                </a:tc>
                <a:tc>
                  <a:txBody>
                    <a:bodyPr/>
                    <a:lstStyle/>
                    <a:p>
                      <a:r>
                        <a:rPr lang="en-US" dirty="0">
                          <a:solidFill>
                            <a:schemeClr val="tx1"/>
                          </a:solidFill>
                        </a:rPr>
                        <a:t>583</a:t>
                      </a:r>
                    </a:p>
                  </a:txBody>
                  <a:tcPr/>
                </a:tc>
                <a:tc>
                  <a:txBody>
                    <a:bodyPr/>
                    <a:lstStyle/>
                    <a:p>
                      <a:r>
                        <a:rPr lang="en-US" dirty="0">
                          <a:solidFill>
                            <a:schemeClr val="tx1"/>
                          </a:solidFill>
                        </a:rPr>
                        <a:t>4098</a:t>
                      </a:r>
                    </a:p>
                  </a:txBody>
                  <a:tcPr/>
                </a:tc>
                <a:tc>
                  <a:txBody>
                    <a:bodyPr/>
                    <a:lstStyle/>
                    <a:p>
                      <a:r>
                        <a:rPr lang="en-US" dirty="0">
                          <a:solidFill>
                            <a:schemeClr val="tx1"/>
                          </a:solidFill>
                        </a:rPr>
                        <a:t>3,965</a:t>
                      </a:r>
                    </a:p>
                  </a:txBody>
                  <a:tcPr/>
                </a:tc>
                <a:extLst>
                  <a:ext uri="{0D108BD9-81ED-4DB2-BD59-A6C34878D82A}">
                    <a16:rowId xmlns:a16="http://schemas.microsoft.com/office/drawing/2014/main" xmlns="" val="580477071"/>
                  </a:ext>
                </a:extLst>
              </a:tr>
            </a:tbl>
          </a:graphicData>
        </a:graphic>
      </p:graphicFrame>
      <p:sp>
        <p:nvSpPr>
          <p:cNvPr id="6" name="TextBox 5">
            <a:extLst>
              <a:ext uri="{FF2B5EF4-FFF2-40B4-BE49-F238E27FC236}">
                <a16:creationId xmlns:a16="http://schemas.microsoft.com/office/drawing/2014/main" xmlns="" id="{AA3EA239-024E-8A57-E97F-E5866FF4BE33}"/>
              </a:ext>
            </a:extLst>
          </p:cNvPr>
          <p:cNvSpPr txBox="1"/>
          <p:nvPr/>
        </p:nvSpPr>
        <p:spPr>
          <a:xfrm>
            <a:off x="4403188" y="3484304"/>
            <a:ext cx="7788810" cy="369332"/>
          </a:xfrm>
          <a:prstGeom prst="rect">
            <a:avLst/>
          </a:prstGeom>
          <a:noFill/>
        </p:spPr>
        <p:txBody>
          <a:bodyPr wrap="square" rtlCol="0">
            <a:spAutoFit/>
          </a:bodyPr>
          <a:lstStyle/>
          <a:p>
            <a:r>
              <a:rPr lang="en-US" dirty="0"/>
              <a:t>NA                 ASIAN           HISPANIC        BLACK               WHITE        Non-US Resident</a:t>
            </a:r>
          </a:p>
        </p:txBody>
      </p:sp>
      <p:pic>
        <p:nvPicPr>
          <p:cNvPr id="7" name="Picture 6">
            <a:extLst>
              <a:ext uri="{FF2B5EF4-FFF2-40B4-BE49-F238E27FC236}">
                <a16:creationId xmlns:a16="http://schemas.microsoft.com/office/drawing/2014/main" xmlns="" id="{DA0D8B15-7DF1-6DC8-D0CA-E6EAE4AA96C1}"/>
              </a:ext>
            </a:extLst>
          </p:cNvPr>
          <p:cNvPicPr>
            <a:picLocks noChangeAspect="1"/>
          </p:cNvPicPr>
          <p:nvPr/>
        </p:nvPicPr>
        <p:blipFill>
          <a:blip r:embed="rId2"/>
          <a:stretch>
            <a:fillRect/>
          </a:stretch>
        </p:blipFill>
        <p:spPr>
          <a:xfrm>
            <a:off x="5483904" y="4514129"/>
            <a:ext cx="3603048" cy="2141768"/>
          </a:xfrm>
          <a:prstGeom prst="rect">
            <a:avLst/>
          </a:prstGeom>
        </p:spPr>
      </p:pic>
    </p:spTree>
    <p:extLst>
      <p:ext uri="{BB962C8B-B14F-4D97-AF65-F5344CB8AC3E}">
        <p14:creationId xmlns:p14="http://schemas.microsoft.com/office/powerpoint/2010/main" val="396344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68A82C-5469-338C-06F9-A24C5B7E6CE5}"/>
              </a:ext>
            </a:extLst>
          </p:cNvPr>
          <p:cNvSpPr>
            <a:spLocks noGrp="1"/>
          </p:cNvSpPr>
          <p:nvPr>
            <p:ph type="title"/>
          </p:nvPr>
        </p:nvSpPr>
        <p:spPr/>
        <p:txBody>
          <a:bodyPr>
            <a:normAutofit fontScale="90000"/>
          </a:bodyPr>
          <a:lstStyle/>
          <a:p>
            <a:r>
              <a:rPr lang="en-US" dirty="0"/>
              <a:t>Internet Access &amp; the Impact on New Mexico Tribal Communities</a:t>
            </a:r>
          </a:p>
        </p:txBody>
      </p:sp>
      <p:sp>
        <p:nvSpPr>
          <p:cNvPr id="3" name="Content Placeholder 2">
            <a:extLst>
              <a:ext uri="{FF2B5EF4-FFF2-40B4-BE49-F238E27FC236}">
                <a16:creationId xmlns:a16="http://schemas.microsoft.com/office/drawing/2014/main" xmlns="" id="{27D5D17F-2A54-9B96-51C2-2C51F5C6DA17}"/>
              </a:ext>
            </a:extLst>
          </p:cNvPr>
          <p:cNvSpPr>
            <a:spLocks noGrp="1"/>
          </p:cNvSpPr>
          <p:nvPr>
            <p:ph idx="1"/>
          </p:nvPr>
        </p:nvSpPr>
        <p:spPr/>
        <p:txBody>
          <a:bodyPr>
            <a:normAutofit fontScale="92500" lnSpcReduction="20000"/>
          </a:bodyPr>
          <a:lstStyle/>
          <a:p>
            <a:endParaRPr lang="en-US" dirty="0"/>
          </a:p>
          <a:p>
            <a:r>
              <a:rPr lang="en-US" dirty="0"/>
              <a:t>Nationally, 68% of ALL tribal communities on reservations lack access to broadband services (FCC). </a:t>
            </a:r>
          </a:p>
          <a:p>
            <a:r>
              <a:rPr lang="en-US" dirty="0"/>
              <a:t>According to the FCC, 50% of Indian Health Service clinics rely on outdated service connections. </a:t>
            </a:r>
          </a:p>
          <a:p>
            <a:pPr marL="0" indent="0">
              <a:buNone/>
            </a:pPr>
            <a:r>
              <a:rPr lang="en-US" dirty="0"/>
              <a:t>New Mexico</a:t>
            </a:r>
          </a:p>
          <a:p>
            <a:r>
              <a:rPr lang="en-US" dirty="0"/>
              <a:t>According to Census estimates approximately 26% of New Mexico’s population lacks broadband connections.</a:t>
            </a:r>
          </a:p>
          <a:p>
            <a:r>
              <a:rPr lang="en-US" dirty="0"/>
              <a:t>New Mexico ranks 48</a:t>
            </a:r>
            <a:r>
              <a:rPr lang="en-US" baseline="30000" dirty="0"/>
              <a:t>th</a:t>
            </a:r>
            <a:r>
              <a:rPr lang="en-US" dirty="0"/>
              <a:t> in the nation for percentage of households with broadband internet subscriptions.</a:t>
            </a:r>
          </a:p>
          <a:p>
            <a:r>
              <a:rPr lang="en-US" dirty="0"/>
              <a:t>On estimate reports 80% of individuals residing on tribal land in New Mexico do not have internet services. </a:t>
            </a:r>
          </a:p>
          <a:p>
            <a:endParaRPr lang="en-US" dirty="0"/>
          </a:p>
        </p:txBody>
      </p:sp>
    </p:spTree>
    <p:extLst>
      <p:ext uri="{BB962C8B-B14F-4D97-AF65-F5344CB8AC3E}">
        <p14:creationId xmlns:p14="http://schemas.microsoft.com/office/powerpoint/2010/main" val="332953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4528F1-53FB-F975-1812-11CE314B541C}"/>
              </a:ext>
            </a:extLst>
          </p:cNvPr>
          <p:cNvSpPr>
            <a:spLocks noGrp="1"/>
          </p:cNvSpPr>
          <p:nvPr>
            <p:ph type="title"/>
          </p:nvPr>
        </p:nvSpPr>
        <p:spPr/>
        <p:txBody>
          <a:bodyPr/>
          <a:lstStyle/>
          <a:p>
            <a:r>
              <a:rPr lang="en-US" dirty="0"/>
              <a:t>Examples- Unemployment &amp; the 2020 Census</a:t>
            </a:r>
          </a:p>
        </p:txBody>
      </p:sp>
      <p:sp>
        <p:nvSpPr>
          <p:cNvPr id="3" name="Content Placeholder 2">
            <a:extLst>
              <a:ext uri="{FF2B5EF4-FFF2-40B4-BE49-F238E27FC236}">
                <a16:creationId xmlns:a16="http://schemas.microsoft.com/office/drawing/2014/main" xmlns="" id="{A2E26BFF-A922-BC55-E5F7-9F43ED6BC01E}"/>
              </a:ext>
            </a:extLst>
          </p:cNvPr>
          <p:cNvSpPr>
            <a:spLocks noGrp="1"/>
          </p:cNvSpPr>
          <p:nvPr>
            <p:ph idx="1"/>
          </p:nvPr>
        </p:nvSpPr>
        <p:spPr/>
        <p:txBody>
          <a:bodyPr>
            <a:normAutofit lnSpcReduction="10000"/>
          </a:bodyPr>
          <a:lstStyle/>
          <a:p>
            <a:r>
              <a:rPr lang="en-US" dirty="0"/>
              <a:t>From February 2020 to April 2020, the state unemployment rate increased from 4.8% to 11.3%. Native Americans have the highest unemployment rate in New Mexico, making access to health benefits even more challenging</a:t>
            </a:r>
          </a:p>
          <a:p>
            <a:r>
              <a:rPr lang="en-US" dirty="0"/>
              <a:t>In a 2019 statewide survey, 71% of Native Americans reported having internet access at home or at work that would allow them to submit census information online----For tribes, a mere 1% UNDERCOUNT in the census could equal a loss of over $2 MILLION A YEAR in federal funding.</a:t>
            </a:r>
          </a:p>
          <a:p>
            <a:pPr lvl="1"/>
            <a:r>
              <a:rPr lang="en-US" dirty="0"/>
              <a:t>Resulting in nearly </a:t>
            </a:r>
            <a:r>
              <a:rPr lang="en-US" b="1" dirty="0"/>
              <a:t>$21.5 MILLION LOST </a:t>
            </a:r>
            <a:r>
              <a:rPr lang="en-US" dirty="0"/>
              <a:t>for Critical community programs and services across ten years for tribes in New Mexico. </a:t>
            </a:r>
          </a:p>
        </p:txBody>
      </p:sp>
    </p:spTree>
    <p:extLst>
      <p:ext uri="{BB962C8B-B14F-4D97-AF65-F5344CB8AC3E}">
        <p14:creationId xmlns:p14="http://schemas.microsoft.com/office/powerpoint/2010/main" val="3259202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F1456-5E2E-8A50-E76E-18283A720B71}"/>
              </a:ext>
            </a:extLst>
          </p:cNvPr>
          <p:cNvSpPr>
            <a:spLocks noGrp="1"/>
          </p:cNvSpPr>
          <p:nvPr>
            <p:ph type="title"/>
          </p:nvPr>
        </p:nvSpPr>
        <p:spPr/>
        <p:txBody>
          <a:bodyPr/>
          <a:lstStyle/>
          <a:p>
            <a:r>
              <a:rPr lang="en-US" dirty="0"/>
              <a:t>Closing the Divide Saves Lives</a:t>
            </a:r>
          </a:p>
        </p:txBody>
      </p:sp>
      <p:sp>
        <p:nvSpPr>
          <p:cNvPr id="3" name="Content Placeholder 2">
            <a:extLst>
              <a:ext uri="{FF2B5EF4-FFF2-40B4-BE49-F238E27FC236}">
                <a16:creationId xmlns:a16="http://schemas.microsoft.com/office/drawing/2014/main" xmlns="" id="{BF2FB96C-B90F-A3C3-3582-CAD84C3D8098}"/>
              </a:ext>
            </a:extLst>
          </p:cNvPr>
          <p:cNvSpPr>
            <a:spLocks noGrp="1"/>
          </p:cNvSpPr>
          <p:nvPr>
            <p:ph idx="1"/>
          </p:nvPr>
        </p:nvSpPr>
        <p:spPr/>
        <p:txBody>
          <a:bodyPr>
            <a:normAutofit fontScale="77500" lnSpcReduction="20000"/>
          </a:bodyPr>
          <a:lstStyle/>
          <a:p>
            <a:pPr marL="0" indent="0">
              <a:buNone/>
            </a:pPr>
            <a:r>
              <a:rPr lang="en-US" dirty="0"/>
              <a:t>HEALTH-The Digital Divide Put Lives at Risk </a:t>
            </a:r>
          </a:p>
          <a:p>
            <a:r>
              <a:rPr lang="en-US" dirty="0"/>
              <a:t>Cancer: Native American women were at higher risk of getting liver, stomach, kidney, colorectal, and cervical cancer. </a:t>
            </a:r>
          </a:p>
          <a:p>
            <a:r>
              <a:rPr lang="en-US" dirty="0"/>
              <a:t>During Covid-19- Native American Populations were disproportionately impacted.</a:t>
            </a:r>
          </a:p>
          <a:p>
            <a:r>
              <a:rPr lang="en-US" sz="2800" dirty="0"/>
              <a:t>2020-US Centre for Disease Control and Prevention (CDC) reported that Native Americans had 3.5 more COVID-19 cases than White Americans and hospitalization rates five times that of White Americans.</a:t>
            </a:r>
            <a:endParaRPr lang="en-US" dirty="0"/>
          </a:p>
          <a:p>
            <a:pPr marL="0" indent="0">
              <a:buNone/>
            </a:pPr>
            <a:r>
              <a:rPr lang="en-US" b="1" dirty="0"/>
              <a:t>Technology, Quality Broadband Services….. </a:t>
            </a:r>
          </a:p>
          <a:p>
            <a:r>
              <a:rPr lang="en-US" dirty="0"/>
              <a:t>The Development of Digital Applications to ensure that preventative health services are available.</a:t>
            </a:r>
          </a:p>
          <a:p>
            <a:r>
              <a:rPr lang="en-US" dirty="0"/>
              <a:t>The Dissemination of Health-Related Materials </a:t>
            </a:r>
          </a:p>
          <a:p>
            <a:r>
              <a:rPr lang="en-US" dirty="0"/>
              <a:t>Patient Navigation Services</a:t>
            </a:r>
          </a:p>
          <a:p>
            <a:r>
              <a:rPr lang="en-US" dirty="0"/>
              <a:t>Digital Data Systems that allow Families to own and control their health data. </a:t>
            </a:r>
          </a:p>
          <a:p>
            <a:endParaRPr lang="en-US" dirty="0"/>
          </a:p>
          <a:p>
            <a:pPr marL="0" indent="0">
              <a:buNone/>
            </a:pPr>
            <a:endParaRPr lang="en-US" dirty="0"/>
          </a:p>
        </p:txBody>
      </p:sp>
    </p:spTree>
    <p:extLst>
      <p:ext uri="{BB962C8B-B14F-4D97-AF65-F5344CB8AC3E}">
        <p14:creationId xmlns:p14="http://schemas.microsoft.com/office/powerpoint/2010/main" val="377513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4A8E4-57F0-125A-DA7E-9070687627B7}"/>
              </a:ext>
            </a:extLst>
          </p:cNvPr>
          <p:cNvSpPr>
            <a:spLocks noGrp="1"/>
          </p:cNvSpPr>
          <p:nvPr>
            <p:ph type="title"/>
          </p:nvPr>
        </p:nvSpPr>
        <p:spPr>
          <a:xfrm>
            <a:off x="838200" y="914400"/>
            <a:ext cx="10515600" cy="1004888"/>
          </a:xfrm>
        </p:spPr>
        <p:txBody>
          <a:bodyPr>
            <a:normAutofit fontScale="90000"/>
          </a:bodyPr>
          <a:lstStyle/>
          <a:p>
            <a:r>
              <a:rPr lang="en-US" dirty="0"/>
              <a:t>What Can Technology, Education, and the Eradication of the Digital Divide Accomplish.</a:t>
            </a:r>
          </a:p>
        </p:txBody>
      </p:sp>
      <p:sp>
        <p:nvSpPr>
          <p:cNvPr id="3" name="Content Placeholder 2">
            <a:extLst>
              <a:ext uri="{FF2B5EF4-FFF2-40B4-BE49-F238E27FC236}">
                <a16:creationId xmlns:a16="http://schemas.microsoft.com/office/drawing/2014/main" xmlns="" id="{04609B93-4F79-C018-CB83-36D8A3907612}"/>
              </a:ext>
            </a:extLst>
          </p:cNvPr>
          <p:cNvSpPr>
            <a:spLocks noGrp="1"/>
          </p:cNvSpPr>
          <p:nvPr>
            <p:ph idx="1"/>
          </p:nvPr>
        </p:nvSpPr>
        <p:spPr>
          <a:xfrm>
            <a:off x="566943" y="2071688"/>
            <a:ext cx="10983686" cy="4671332"/>
          </a:xfrm>
        </p:spPr>
        <p:txBody>
          <a:bodyPr>
            <a:noAutofit/>
          </a:bodyPr>
          <a:lstStyle/>
          <a:p>
            <a:pPr marL="0" indent="0" algn="ctr">
              <a:buNone/>
            </a:pPr>
            <a:r>
              <a:rPr lang="en-US" sz="2400" b="1" dirty="0"/>
              <a:t>Digital Literacy: Save Lives </a:t>
            </a:r>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r>
              <a:rPr lang="en-US" sz="2400" b="1" dirty="0"/>
              <a:t>Broadband Expansion in Rural Areas: Save Lives</a:t>
            </a:r>
          </a:p>
          <a:p>
            <a:pPr marL="0" indent="0" algn="ctr">
              <a:buNone/>
            </a:pPr>
            <a:endParaRPr lang="en-US" sz="2400" b="1" dirty="0"/>
          </a:p>
          <a:p>
            <a:pPr marL="0" indent="0" algn="ctr">
              <a:buNone/>
            </a:pPr>
            <a:endParaRPr lang="en-US" sz="2400" b="1" dirty="0"/>
          </a:p>
          <a:p>
            <a:pPr marL="0" indent="0" algn="ctr">
              <a:buNone/>
            </a:pPr>
            <a:r>
              <a:rPr lang="en-US" sz="2400" b="1" dirty="0"/>
              <a:t>The Education Gap: Build a Better Future for Native American Women, Girls, and Relative through the life course. </a:t>
            </a:r>
          </a:p>
          <a:p>
            <a:pPr marL="0" indent="0" algn="ctr">
              <a:buNone/>
            </a:pPr>
            <a:r>
              <a:rPr lang="en-US" sz="2400" b="1" dirty="0"/>
              <a:t>The Wealth Gap: Ending the technological divide has the potential to close the Wealth Gap and End the Reproduction of Intergenerational poverty.</a:t>
            </a:r>
          </a:p>
        </p:txBody>
      </p:sp>
      <p:sp>
        <p:nvSpPr>
          <p:cNvPr id="4" name="Arrow: Down 3">
            <a:extLst>
              <a:ext uri="{FF2B5EF4-FFF2-40B4-BE49-F238E27FC236}">
                <a16:creationId xmlns:a16="http://schemas.microsoft.com/office/drawing/2014/main" xmlns="" id="{D1CE5FC3-8C13-EA29-C628-0756F45E472C}"/>
              </a:ext>
            </a:extLst>
          </p:cNvPr>
          <p:cNvSpPr/>
          <p:nvPr/>
        </p:nvSpPr>
        <p:spPr>
          <a:xfrm>
            <a:off x="5372986" y="4304357"/>
            <a:ext cx="723014" cy="744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xmlns="" id="{471859AA-F182-E362-88F1-677EEF242F63}"/>
              </a:ext>
            </a:extLst>
          </p:cNvPr>
          <p:cNvSpPr/>
          <p:nvPr/>
        </p:nvSpPr>
        <p:spPr>
          <a:xfrm>
            <a:off x="5335772" y="2494099"/>
            <a:ext cx="723014" cy="860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099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1D853-7E13-463B-6383-6BACEA8E66C8}"/>
              </a:ext>
            </a:extLst>
          </p:cNvPr>
          <p:cNvSpPr>
            <a:spLocks noGrp="1"/>
          </p:cNvSpPr>
          <p:nvPr>
            <p:ph type="title"/>
          </p:nvPr>
        </p:nvSpPr>
        <p:spPr>
          <a:xfrm>
            <a:off x="838200" y="753533"/>
            <a:ext cx="10515600" cy="937155"/>
          </a:xfrm>
        </p:spPr>
        <p:txBody>
          <a:bodyPr vert="horz" lIns="91440" tIns="45720" rIns="91440" bIns="45720" rtlCol="0" anchor="ctr">
            <a:normAutofit/>
          </a:bodyPr>
          <a:lstStyle/>
          <a:p>
            <a:r>
              <a:rPr lang="en-US" kern="1200">
                <a:latin typeface="+mj-lt"/>
                <a:ea typeface="+mj-ea"/>
                <a:cs typeface="+mj-cs"/>
              </a:rPr>
              <a:t>Policy Recommendations  </a:t>
            </a:r>
          </a:p>
        </p:txBody>
      </p:sp>
      <p:sp>
        <p:nvSpPr>
          <p:cNvPr id="5" name="TextBox 4">
            <a:extLst>
              <a:ext uri="{FF2B5EF4-FFF2-40B4-BE49-F238E27FC236}">
                <a16:creationId xmlns:a16="http://schemas.microsoft.com/office/drawing/2014/main" xmlns="" id="{AF3C5D52-571A-E38F-9DDE-C81A5E8E219B}"/>
              </a:ext>
            </a:extLst>
          </p:cNvPr>
          <p:cNvSpPr txBox="1"/>
          <p:nvPr/>
        </p:nvSpPr>
        <p:spPr>
          <a:xfrm>
            <a:off x="838200" y="1825625"/>
            <a:ext cx="5181600" cy="435133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600" b="1"/>
              <a:t>Collaborate and Partner-Native American Budget and Policy Institute</a:t>
            </a:r>
          </a:p>
          <a:p>
            <a:pPr marL="285750" indent="-228600">
              <a:lnSpc>
                <a:spcPct val="90000"/>
              </a:lnSpc>
              <a:spcAft>
                <a:spcPts val="600"/>
              </a:spcAft>
              <a:buFont typeface="Arial" panose="020B0604020202020204" pitchFamily="34" charset="0"/>
              <a:buChar char="•"/>
            </a:pPr>
            <a:r>
              <a:rPr lang="en-US" sz="2600"/>
              <a:t>Exercise Education Sovereignty</a:t>
            </a:r>
          </a:p>
          <a:p>
            <a:pPr marL="285750" indent="-228600">
              <a:lnSpc>
                <a:spcPct val="90000"/>
              </a:lnSpc>
              <a:spcAft>
                <a:spcPts val="600"/>
              </a:spcAft>
              <a:buFont typeface="Arial" panose="020B0604020202020204" pitchFamily="34" charset="0"/>
              <a:buChar char="•"/>
            </a:pPr>
            <a:r>
              <a:rPr lang="en-US" sz="2600"/>
              <a:t>Build International Alliances—Cross Borders, Cross Boundaries, Cross Digital Space</a:t>
            </a:r>
          </a:p>
          <a:p>
            <a:pPr marL="285750" indent="-228600">
              <a:lnSpc>
                <a:spcPct val="90000"/>
              </a:lnSpc>
              <a:spcAft>
                <a:spcPts val="600"/>
              </a:spcAft>
              <a:buFont typeface="Arial" panose="020B0604020202020204" pitchFamily="34" charset="0"/>
              <a:buChar char="•"/>
            </a:pPr>
            <a:r>
              <a:rPr lang="en-US" sz="2600"/>
              <a:t>Invest in Native American Organizations, Entrepreneurship  </a:t>
            </a:r>
          </a:p>
          <a:p>
            <a:pPr marL="285750" indent="-228600">
              <a:lnSpc>
                <a:spcPct val="90000"/>
              </a:lnSpc>
              <a:spcAft>
                <a:spcPts val="600"/>
              </a:spcAft>
              <a:buFont typeface="Arial" panose="020B0604020202020204" pitchFamily="34" charset="0"/>
              <a:buChar char="•"/>
            </a:pPr>
            <a:r>
              <a:rPr lang="en-US" sz="2600"/>
              <a:t>Donate to Native American Serving Organizations </a:t>
            </a:r>
          </a:p>
        </p:txBody>
      </p:sp>
      <p:graphicFrame>
        <p:nvGraphicFramePr>
          <p:cNvPr id="7" name="Content Placeholder 3">
            <a:extLst>
              <a:ext uri="{FF2B5EF4-FFF2-40B4-BE49-F238E27FC236}">
                <a16:creationId xmlns:a16="http://schemas.microsoft.com/office/drawing/2014/main" xmlns="" id="{DDD506AA-2752-7BA4-E036-EFD267FAAE93}"/>
              </a:ext>
            </a:extLst>
          </p:cNvPr>
          <p:cNvGraphicFramePr>
            <a:graphicFrameLocks noGrp="1"/>
          </p:cNvGraphicFramePr>
          <p:nvPr>
            <p:ph sz="half" idx="2"/>
            <p:extLst>
              <p:ext uri="{D42A27DB-BD31-4B8C-83A1-F6EECF244321}">
                <p14:modId xmlns:p14="http://schemas.microsoft.com/office/powerpoint/2010/main" val="2143670692"/>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65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1BE31FD-0D73-CB84-69CB-E934AA037DA9}"/>
              </a:ext>
            </a:extLst>
          </p:cNvPr>
          <p:cNvSpPr txBox="1">
            <a:spLocks noGrp="1"/>
          </p:cNvSpPr>
          <p:nvPr>
            <p:ph idx="1"/>
          </p:nvPr>
        </p:nvSpPr>
        <p:spPr>
          <a:xfrm>
            <a:off x="729343" y="2231571"/>
            <a:ext cx="10515600" cy="2649992"/>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eaLnBrk="0" fontAlgn="base" hangingPunct="0">
              <a:lnSpc>
                <a:spcPct val="100000"/>
              </a:lnSpc>
              <a:spcAft>
                <a:spcPct val="0"/>
              </a:spcAft>
            </a:pPr>
            <a:r>
              <a:rPr lang="en-US" altLang="en-US" sz="2400" dirty="0">
                <a:latin typeface="Georgia" panose="02040502050405020303" pitchFamily="18" charset="0"/>
              </a:rPr>
              <a:t>“A nation is not conquered until the hearts of its women are on the ground. Then it is finished, no matter how brave its warriors or how strong their weapons.”</a:t>
            </a:r>
            <a:br>
              <a:rPr lang="en-US" altLang="en-US" sz="2400" dirty="0">
                <a:latin typeface="Georgia" panose="02040502050405020303" pitchFamily="18" charset="0"/>
              </a:rPr>
            </a:br>
            <a:r>
              <a:rPr lang="en-US" altLang="en-US" sz="2400" i="1" dirty="0">
                <a:latin typeface="Georgia" panose="02040502050405020303" pitchFamily="18" charset="0"/>
              </a:rPr>
              <a:t>– Cheyenne proverb</a:t>
            </a:r>
            <a:r>
              <a:rPr lang="en-US" altLang="en-US" sz="2400" dirty="0">
                <a:latin typeface="Arial" panose="020B0604020202020204" pitchFamily="34" charset="0"/>
              </a:rPr>
              <a:t/>
            </a:r>
            <a:br>
              <a:rPr lang="en-US" altLang="en-US" sz="2400" dirty="0">
                <a:latin typeface="Arial" panose="020B0604020202020204" pitchFamily="34" charset="0"/>
              </a:rPr>
            </a:br>
            <a:endParaRPr lang="en-US" sz="2400" dirty="0"/>
          </a:p>
        </p:txBody>
      </p:sp>
      <p:pic>
        <p:nvPicPr>
          <p:cNvPr id="5" name="Content Placeholder 3" descr="A picture containing sky, grass, outdoor, group&#10;&#10;Description automatically generated">
            <a:extLst>
              <a:ext uri="{FF2B5EF4-FFF2-40B4-BE49-F238E27FC236}">
                <a16:creationId xmlns:a16="http://schemas.microsoft.com/office/drawing/2014/main" xmlns="" id="{B3BDD9C1-6290-2FA4-AF22-62FECA80D99F}"/>
              </a:ext>
            </a:extLst>
          </p:cNvPr>
          <p:cNvPicPr>
            <a:picLocks noChangeAspect="1"/>
          </p:cNvPicPr>
          <p:nvPr/>
        </p:nvPicPr>
        <p:blipFill rotWithShape="1">
          <a:blip r:embed="rId2">
            <a:extLst>
              <a:ext uri="{28A0092B-C50C-407E-A947-70E740481C1C}">
                <a14:useLocalDpi xmlns:a14="http://schemas.microsoft.com/office/drawing/2010/main" val="0"/>
              </a:ext>
            </a:extLst>
          </a:blip>
          <a:srcRect t="5569"/>
          <a:stretch/>
        </p:blipFill>
        <p:spPr>
          <a:xfrm>
            <a:off x="6296714" y="4271962"/>
            <a:ext cx="5077512" cy="1829167"/>
          </a:xfrm>
          <a:custGeom>
            <a:avLst/>
            <a:gdLst/>
            <a:ahLst/>
            <a:cxnLst/>
            <a:rect l="l" t="t" r="r" b="b"/>
            <a:pathLst>
              <a:path w="5083992" h="2880518">
                <a:moveTo>
                  <a:pt x="0" y="0"/>
                </a:moveTo>
                <a:lnTo>
                  <a:pt x="5083992" y="0"/>
                </a:lnTo>
                <a:lnTo>
                  <a:pt x="5083992" y="2880518"/>
                </a:lnTo>
                <a:lnTo>
                  <a:pt x="0" y="2880518"/>
                </a:lnTo>
                <a:close/>
              </a:path>
            </a:pathLst>
          </a:custGeom>
        </p:spPr>
      </p:pic>
      <p:pic>
        <p:nvPicPr>
          <p:cNvPr id="6" name="Picture 5">
            <a:extLst>
              <a:ext uri="{FF2B5EF4-FFF2-40B4-BE49-F238E27FC236}">
                <a16:creationId xmlns:a16="http://schemas.microsoft.com/office/drawing/2014/main" xmlns="" id="{4EC6B6B1-9F8D-6B19-7CE0-E2015F4B2C7D}"/>
              </a:ext>
            </a:extLst>
          </p:cNvPr>
          <p:cNvPicPr>
            <a:picLocks noChangeAspect="1"/>
          </p:cNvPicPr>
          <p:nvPr/>
        </p:nvPicPr>
        <p:blipFill rotWithShape="1">
          <a:blip r:embed="rId3"/>
          <a:srcRect r="-1" b="11864"/>
          <a:stretch/>
        </p:blipFill>
        <p:spPr>
          <a:xfrm>
            <a:off x="511628" y="1012005"/>
            <a:ext cx="3248253" cy="1840414"/>
          </a:xfrm>
          <a:custGeom>
            <a:avLst/>
            <a:gdLst/>
            <a:ahLst/>
            <a:cxnLst/>
            <a:rect l="l" t="t" r="r" b="b"/>
            <a:pathLst>
              <a:path w="5083992" h="2880518">
                <a:moveTo>
                  <a:pt x="0" y="0"/>
                </a:moveTo>
                <a:lnTo>
                  <a:pt x="5083992" y="0"/>
                </a:lnTo>
                <a:lnTo>
                  <a:pt x="5083992" y="2880518"/>
                </a:lnTo>
                <a:lnTo>
                  <a:pt x="0" y="2880518"/>
                </a:lnTo>
                <a:close/>
              </a:path>
            </a:pathLst>
          </a:custGeom>
        </p:spPr>
      </p:pic>
      <p:sp>
        <p:nvSpPr>
          <p:cNvPr id="3" name="TextBox 2">
            <a:extLst>
              <a:ext uri="{FF2B5EF4-FFF2-40B4-BE49-F238E27FC236}">
                <a16:creationId xmlns:a16="http://schemas.microsoft.com/office/drawing/2014/main" xmlns="" id="{6B7974AD-008B-ED59-3DD9-068359440D20}"/>
              </a:ext>
            </a:extLst>
          </p:cNvPr>
          <p:cNvSpPr txBox="1"/>
          <p:nvPr/>
        </p:nvSpPr>
        <p:spPr>
          <a:xfrm>
            <a:off x="4874080" y="1270492"/>
            <a:ext cx="6098720" cy="1323439"/>
          </a:xfrm>
          <a:prstGeom prst="rect">
            <a:avLst/>
          </a:prstGeom>
          <a:noFill/>
        </p:spPr>
        <p:txBody>
          <a:bodyPr wrap="square">
            <a:spAutoFit/>
          </a:bodyPr>
          <a:lstStyle/>
          <a:p>
            <a:pPr marL="0" indent="0">
              <a:lnSpc>
                <a:spcPct val="100000"/>
              </a:lnSpc>
              <a:buNone/>
            </a:pPr>
            <a:r>
              <a:rPr lang="en-US" sz="4000" dirty="0"/>
              <a:t>KUNDA’WO HA, HERKERM, THANK YOU</a:t>
            </a:r>
            <a:endParaRPr lang="en-US" sz="4000"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xmlns="" id="{322758A0-CF11-D4F7-9C41-1C5E3D7E00A8}"/>
              </a:ext>
            </a:extLst>
          </p:cNvPr>
          <p:cNvSpPr txBox="1"/>
          <p:nvPr/>
        </p:nvSpPr>
        <p:spPr>
          <a:xfrm>
            <a:off x="80456" y="4808330"/>
            <a:ext cx="5814832" cy="1754326"/>
          </a:xfrm>
          <a:prstGeom prst="rect">
            <a:avLst/>
          </a:prstGeom>
          <a:noFill/>
        </p:spPr>
        <p:txBody>
          <a:bodyPr wrap="square">
            <a:spAutoFit/>
          </a:bodyPr>
          <a:lstStyle/>
          <a:p>
            <a:pPr>
              <a:lnSpc>
                <a:spcPct val="100000"/>
              </a:lnSpc>
            </a:pPr>
            <a:r>
              <a:rPr lang="en-US" dirty="0">
                <a:latin typeface="Times New Roman" panose="02020603050405020304" pitchFamily="18" charset="0"/>
                <a:cs typeface="Times New Roman" panose="02020603050405020304" pitchFamily="18" charset="0"/>
              </a:rPr>
              <a:t>Carmela M. Roybal, PhD MBGPH MA</a:t>
            </a:r>
          </a:p>
          <a:p>
            <a:pPr>
              <a:lnSpc>
                <a:spcPct val="100000"/>
              </a:lnSpc>
            </a:pPr>
            <a:r>
              <a:rPr lang="en-US" dirty="0">
                <a:latin typeface="Times New Roman" panose="02020603050405020304" pitchFamily="18" charset="0"/>
                <a:cs typeface="Times New Roman" panose="02020603050405020304" pitchFamily="18" charset="0"/>
              </a:rPr>
              <a:t>Executive Director, Native American Budget Policy Institute, University of New Mexico</a:t>
            </a:r>
          </a:p>
          <a:p>
            <a:pPr>
              <a:lnSpc>
                <a:spcPct val="100000"/>
              </a:lnSpc>
            </a:pPr>
            <a:r>
              <a:rPr lang="en-US" dirty="0">
                <a:latin typeface="Times New Roman" panose="02020603050405020304" pitchFamily="18" charset="0"/>
                <a:cs typeface="Times New Roman" panose="02020603050405020304" pitchFamily="18" charset="0"/>
                <a:hlinkClick r:id="rId4"/>
              </a:rPr>
              <a:t>www.carmelaroybal.com</a:t>
            </a:r>
            <a:endParaRPr lang="en-US" dirty="0">
              <a:latin typeface="Times New Roman" panose="02020603050405020304" pitchFamily="18" charset="0"/>
              <a:cs typeface="Times New Roman" panose="02020603050405020304" pitchFamily="18" charset="0"/>
            </a:endParaRPr>
          </a:p>
          <a:p>
            <a:pPr>
              <a:lnSpc>
                <a:spcPct val="100000"/>
              </a:lnSpc>
            </a:pPr>
            <a:r>
              <a:rPr lang="en-US" dirty="0">
                <a:latin typeface="Times New Roman" panose="02020603050405020304" pitchFamily="18" charset="0"/>
                <a:cs typeface="Times New Roman" panose="02020603050405020304" pitchFamily="18" charset="0"/>
                <a:hlinkClick r:id="rId5"/>
              </a:rPr>
              <a:t>croybal@avanyuhealth.com</a:t>
            </a:r>
            <a:endParaRPr lang="en-US" dirty="0">
              <a:latin typeface="Times New Roman" panose="02020603050405020304" pitchFamily="18" charset="0"/>
              <a:cs typeface="Times New Roman" panose="02020603050405020304" pitchFamily="18" charset="0"/>
            </a:endParaRPr>
          </a:p>
          <a:p>
            <a:pPr>
              <a:lnSpc>
                <a:spcPct val="100000"/>
              </a:lnSpc>
            </a:pPr>
            <a:r>
              <a:rPr lang="en-US" dirty="0">
                <a:latin typeface="Times New Roman" panose="02020603050405020304" pitchFamily="18" charset="0"/>
                <a:cs typeface="Times New Roman" panose="02020603050405020304" pitchFamily="18" charset="0"/>
              </a:rPr>
              <a:t>cmoral7@unm.edu</a:t>
            </a:r>
          </a:p>
        </p:txBody>
      </p:sp>
    </p:spTree>
    <p:extLst>
      <p:ext uri="{BB962C8B-B14F-4D97-AF65-F5344CB8AC3E}">
        <p14:creationId xmlns:p14="http://schemas.microsoft.com/office/powerpoint/2010/main" val="2456955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34AC7-76A5-0DFB-8505-9EBE515A22B6}"/>
              </a:ext>
            </a:extLst>
          </p:cNvPr>
          <p:cNvSpPr>
            <a:spLocks noGrp="1"/>
          </p:cNvSpPr>
          <p:nvPr>
            <p:ph type="title"/>
          </p:nvPr>
        </p:nvSpPr>
        <p:spPr>
          <a:xfrm>
            <a:off x="838200" y="753533"/>
            <a:ext cx="10515600" cy="937155"/>
          </a:xfrm>
        </p:spPr>
        <p:txBody>
          <a:bodyPr anchor="ctr">
            <a:normAutofit/>
          </a:bodyPr>
          <a:lstStyle/>
          <a:p>
            <a:r>
              <a:rPr lang="en-US" dirty="0"/>
              <a:t>Violence Against Women, Girls, and Relatives</a:t>
            </a:r>
          </a:p>
        </p:txBody>
      </p:sp>
      <p:sp>
        <p:nvSpPr>
          <p:cNvPr id="4" name="Content Placeholder 3">
            <a:extLst>
              <a:ext uri="{FF2B5EF4-FFF2-40B4-BE49-F238E27FC236}">
                <a16:creationId xmlns:a16="http://schemas.microsoft.com/office/drawing/2014/main" xmlns="" id="{06DBF223-4A3B-074A-6791-8DB8A333E5CB}"/>
              </a:ext>
            </a:extLst>
          </p:cNvPr>
          <p:cNvSpPr txBox="1">
            <a:spLocks noGrp="1"/>
          </p:cNvSpPr>
          <p:nvPr>
            <p:ph sz="half" idx="1"/>
          </p:nvPr>
        </p:nvSpPr>
        <p:spPr>
          <a:xfrm>
            <a:off x="609600" y="1690688"/>
            <a:ext cx="5181600" cy="4351338"/>
          </a:xfrm>
        </p:spPr>
        <p:txBody>
          <a:bodyPr vert="horz" lIns="91440" tIns="45720" rIns="91440" bIns="45720" rtlCol="0">
            <a:normAutofit fontScale="92500" lnSpcReduction="10000"/>
          </a:bodyPr>
          <a:lstStyle/>
          <a:p>
            <a:pPr marR="0" lvl="0" fontAlgn="auto">
              <a:spcBef>
                <a:spcPts val="0"/>
              </a:spcBef>
              <a:spcAft>
                <a:spcPts val="600"/>
              </a:spcAft>
              <a:buClrTx/>
              <a:buSzTx/>
              <a:tabLst/>
              <a:defRPr/>
            </a:pPr>
            <a:r>
              <a:rPr kumimoji="0" lang="en-US" sz="2000" i="0" u="none" strike="noStrike" cap="none" spc="0" normalizeH="0" baseline="0" noProof="0" dirty="0">
                <a:ln>
                  <a:noFill/>
                </a:ln>
                <a:effectLst/>
                <a:uLnTx/>
                <a:uFillTx/>
              </a:rPr>
              <a:t>Nationally </a:t>
            </a:r>
          </a:p>
          <a:p>
            <a:pPr marR="0" lvl="0" fontAlgn="auto">
              <a:spcBef>
                <a:spcPts val="0"/>
              </a:spcBef>
              <a:spcAft>
                <a:spcPts val="600"/>
              </a:spcAft>
              <a:buClrTx/>
              <a:buSzTx/>
              <a:tabLst/>
              <a:defRPr/>
            </a:pPr>
            <a:r>
              <a:rPr kumimoji="0" lang="en-US" sz="2000" i="0" u="none" strike="noStrike" cap="none" spc="0" normalizeH="0" baseline="0" noProof="0" dirty="0">
                <a:ln>
                  <a:noFill/>
                </a:ln>
                <a:effectLst/>
                <a:uLnTx/>
                <a:uFillTx/>
              </a:rPr>
              <a:t>5,712 Missing and Murdered Native American women have been reported (NCIC 2017).</a:t>
            </a:r>
          </a:p>
          <a:p>
            <a:pPr marL="0" marR="0" lvl="0" indent="-228600" fontAlgn="auto">
              <a:spcBef>
                <a:spcPts val="0"/>
              </a:spcBef>
              <a:spcAft>
                <a:spcPts val="600"/>
              </a:spcAft>
              <a:buClrTx/>
              <a:buSzTx/>
              <a:buFont typeface="Arial" panose="020B0604020202020204" pitchFamily="34" charset="0"/>
              <a:buChar char="•"/>
              <a:tabLst/>
              <a:defRPr/>
            </a:pPr>
            <a:endParaRPr kumimoji="0" lang="en-US" sz="2000" i="0" u="none" strike="noStrike" cap="none" spc="0" normalizeH="0" baseline="0" noProof="0" dirty="0">
              <a:ln>
                <a:noFill/>
              </a:ln>
              <a:effectLst/>
              <a:highlight>
                <a:srgbClr val="FFFF00"/>
              </a:highlight>
              <a:uLnTx/>
              <a:uFillTx/>
            </a:endParaRPr>
          </a:p>
          <a:p>
            <a:pPr marR="0" lvl="0" fontAlgn="auto">
              <a:spcBef>
                <a:spcPts val="0"/>
              </a:spcBef>
              <a:spcAft>
                <a:spcPts val="600"/>
              </a:spcAft>
              <a:buClrTx/>
              <a:buSzTx/>
              <a:tabLst/>
              <a:defRPr/>
            </a:pPr>
            <a:r>
              <a:rPr kumimoji="0" lang="en-US" sz="2000" i="0" u="none" strike="noStrike" cap="none" spc="0" normalizeH="0" baseline="0" noProof="0" dirty="0">
                <a:ln>
                  <a:noFill/>
                </a:ln>
                <a:effectLst/>
                <a:uLnTx/>
                <a:uFillTx/>
              </a:rPr>
              <a:t>New Mexico</a:t>
            </a:r>
          </a:p>
          <a:p>
            <a:pPr marR="0" lvl="0" fontAlgn="auto">
              <a:spcBef>
                <a:spcPts val="0"/>
              </a:spcBef>
              <a:spcAft>
                <a:spcPts val="0"/>
              </a:spcAft>
              <a:buClrTx/>
              <a:buSzTx/>
              <a:tabLst/>
              <a:defRPr/>
            </a:pPr>
            <a:r>
              <a:rPr kumimoji="0" lang="en-US" sz="2000" i="0" u="none" strike="noStrike" cap="none" spc="0" normalizeH="0" baseline="0" noProof="0" dirty="0">
                <a:ln>
                  <a:noFill/>
                </a:ln>
                <a:effectLst/>
                <a:uLnTx/>
                <a:uFillTx/>
              </a:rPr>
              <a:t>Native American women in the state of New Mexico have the highest rate of homicide among all racial and ethnic groups (NMIBIS 2020).</a:t>
            </a:r>
          </a:p>
          <a:p>
            <a:pPr marL="0" marR="0" lvl="0" indent="-228600" fontAlgn="auto">
              <a:spcBef>
                <a:spcPts val="0"/>
              </a:spcBef>
              <a:spcAft>
                <a:spcPts val="0"/>
              </a:spcAft>
              <a:buClrTx/>
              <a:buSzTx/>
              <a:buFont typeface="Arial" panose="020B0604020202020204" pitchFamily="34" charset="0"/>
              <a:buChar char="•"/>
              <a:tabLst/>
              <a:defRPr/>
            </a:pPr>
            <a:endParaRPr lang="en-US" sz="2000" dirty="0"/>
          </a:p>
          <a:p>
            <a:pPr marR="0" lvl="0" fontAlgn="auto">
              <a:spcBef>
                <a:spcPts val="0"/>
              </a:spcBef>
              <a:spcAft>
                <a:spcPts val="0"/>
              </a:spcAft>
              <a:buClrTx/>
              <a:buSzTx/>
              <a:tabLst/>
              <a:defRPr/>
            </a:pPr>
            <a:r>
              <a:rPr lang="en-US" sz="2000" dirty="0"/>
              <a:t>NM Urban Centers</a:t>
            </a:r>
          </a:p>
          <a:p>
            <a:pPr marR="0" lvl="0" fontAlgn="auto">
              <a:spcBef>
                <a:spcPts val="0"/>
              </a:spcBef>
              <a:spcAft>
                <a:spcPts val="0"/>
              </a:spcAft>
              <a:buClrTx/>
              <a:buSzTx/>
              <a:tabLst/>
              <a:defRPr/>
            </a:pPr>
            <a:endParaRPr lang="en-US" sz="2000" dirty="0"/>
          </a:p>
          <a:p>
            <a:pPr marR="0" lvl="0" fontAlgn="auto">
              <a:spcBef>
                <a:spcPts val="0"/>
              </a:spcBef>
              <a:spcAft>
                <a:spcPts val="0"/>
              </a:spcAft>
              <a:buClrTx/>
              <a:buSzTx/>
              <a:tabLst/>
              <a:defRPr/>
            </a:pPr>
            <a:r>
              <a:rPr kumimoji="0" lang="en-US" sz="2000" i="0" u="none" strike="noStrike" cap="none" spc="0" normalizeH="0" baseline="0" noProof="0" dirty="0">
                <a:ln>
                  <a:noFill/>
                </a:ln>
                <a:effectLst/>
                <a:uLnTx/>
                <a:uFillTx/>
              </a:rPr>
              <a:t>New Mexico’s urban centers have some the highest missing person’s cases in the country. </a:t>
            </a:r>
            <a:r>
              <a:rPr lang="en-US" sz="2000" dirty="0"/>
              <a:t>Between</a:t>
            </a:r>
            <a:r>
              <a:rPr kumimoji="0" lang="en-US" sz="2000" i="0" u="none" strike="noStrike" cap="none" spc="0" normalizeH="0" baseline="0" noProof="0" dirty="0">
                <a:ln>
                  <a:noFill/>
                </a:ln>
                <a:effectLst/>
                <a:uLnTx/>
                <a:uFillTx/>
              </a:rPr>
              <a:t> Albuquerque, Gallup, and Farmington there were 715 missing Indigenous person’s cases were reported  between 2014-2019. </a:t>
            </a:r>
          </a:p>
          <a:p>
            <a:pPr marL="0" marR="0" lvl="0" indent="-228600" fontAlgn="auto">
              <a:spcBef>
                <a:spcPts val="0"/>
              </a:spcBef>
              <a:spcAft>
                <a:spcPts val="600"/>
              </a:spcAft>
              <a:buClrTx/>
              <a:buSzTx/>
              <a:buFont typeface="Arial" panose="020B0604020202020204" pitchFamily="34" charset="0"/>
              <a:buChar char="•"/>
              <a:tabLst/>
              <a:defRPr/>
            </a:pPr>
            <a:endParaRPr kumimoji="0" lang="en-US" sz="1800" b="1" i="0" u="none" strike="noStrike" cap="none" spc="0" normalizeH="0" baseline="0" noProof="0" dirty="0">
              <a:ln>
                <a:noFill/>
              </a:ln>
              <a:effectLst/>
              <a:uLnTx/>
              <a:uFillTx/>
            </a:endParaRPr>
          </a:p>
        </p:txBody>
      </p:sp>
      <p:pic>
        <p:nvPicPr>
          <p:cNvPr id="5" name="Picture 4">
            <a:extLst>
              <a:ext uri="{FF2B5EF4-FFF2-40B4-BE49-F238E27FC236}">
                <a16:creationId xmlns:a16="http://schemas.microsoft.com/office/drawing/2014/main" xmlns="" id="{19B2406D-D803-0C23-3AFE-9E0919F78BAB}"/>
              </a:ext>
            </a:extLst>
          </p:cNvPr>
          <p:cNvPicPr>
            <a:picLocks noChangeAspect="1"/>
          </p:cNvPicPr>
          <p:nvPr/>
        </p:nvPicPr>
        <p:blipFill>
          <a:blip r:embed="rId2"/>
          <a:stretch>
            <a:fillRect/>
          </a:stretch>
        </p:blipFill>
        <p:spPr>
          <a:xfrm>
            <a:off x="6172200" y="2686463"/>
            <a:ext cx="5181600" cy="2629661"/>
          </a:xfrm>
          <a:prstGeom prst="rect">
            <a:avLst/>
          </a:prstGeom>
          <a:noFill/>
        </p:spPr>
      </p:pic>
    </p:spTree>
    <p:extLst>
      <p:ext uri="{BB962C8B-B14F-4D97-AF65-F5344CB8AC3E}">
        <p14:creationId xmlns:p14="http://schemas.microsoft.com/office/powerpoint/2010/main" val="1721692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40EB4-D8F9-C187-B140-836CF36A4591}"/>
              </a:ext>
            </a:extLst>
          </p:cNvPr>
          <p:cNvSpPr>
            <a:spLocks noGrp="1"/>
          </p:cNvSpPr>
          <p:nvPr>
            <p:ph type="title"/>
          </p:nvPr>
        </p:nvSpPr>
        <p:spPr/>
        <p:txBody>
          <a:bodyPr/>
          <a:lstStyle/>
          <a:p>
            <a:pPr algn="ctr"/>
            <a:r>
              <a:rPr lang="en-US" dirty="0"/>
              <a:t>Manhattan the Land of the Lenape </a:t>
            </a:r>
          </a:p>
        </p:txBody>
      </p:sp>
      <p:sp>
        <p:nvSpPr>
          <p:cNvPr id="3" name="Content Placeholder 2">
            <a:extLst>
              <a:ext uri="{FF2B5EF4-FFF2-40B4-BE49-F238E27FC236}">
                <a16:creationId xmlns:a16="http://schemas.microsoft.com/office/drawing/2014/main" xmlns="" id="{9EF96B63-34B6-2D92-BB01-DCD1743F41ED}"/>
              </a:ext>
            </a:extLst>
          </p:cNvPr>
          <p:cNvSpPr>
            <a:spLocks noGrp="1"/>
          </p:cNvSpPr>
          <p:nvPr>
            <p:ph idx="1"/>
          </p:nvPr>
        </p:nvSpPr>
        <p:spPr/>
        <p:txBody>
          <a:bodyPr/>
          <a:lstStyle/>
          <a:p>
            <a:pPr marL="0" indent="0">
              <a:buNone/>
            </a:pPr>
            <a:r>
              <a:rPr lang="en-US" dirty="0"/>
              <a:t>New York is the Land of the Erie, the Iroquois, the Mahican, Mohegan, Montauk, Neutral, Oneida and the Haudenosaunee, the Seneca Nation and home of many great Nations, all whose ancestors and decedents continue to thrive and fight for their lands, equality, and their voices as the first nations and the original peoples of the land in which the United Nations and CSW stand today. </a:t>
            </a:r>
          </a:p>
          <a:p>
            <a:pPr marL="0" indent="0">
              <a:buNone/>
            </a:pPr>
            <a:r>
              <a:rPr lang="en-US" dirty="0"/>
              <a:t>We honor you; we give you thanks, we ask for your forgiveness, we ask your permission, and remember you in our thoughts and prayers. May you all be strong, stand strong, and live long into the future. </a:t>
            </a:r>
          </a:p>
          <a:p>
            <a:pPr marL="0" indent="0" algn="ctr">
              <a:buNone/>
            </a:pPr>
            <a:r>
              <a:rPr lang="en-US" dirty="0" err="1"/>
              <a:t>Kunda’Wo’ha</a:t>
            </a:r>
            <a:r>
              <a:rPr lang="en-US" dirty="0"/>
              <a:t>’-Thank you</a:t>
            </a:r>
          </a:p>
        </p:txBody>
      </p:sp>
    </p:spTree>
    <p:extLst>
      <p:ext uri="{BB962C8B-B14F-4D97-AF65-F5344CB8AC3E}">
        <p14:creationId xmlns:p14="http://schemas.microsoft.com/office/powerpoint/2010/main" val="9826913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C157F-BBAD-094B-D265-75903921E541}"/>
              </a:ext>
            </a:extLst>
          </p:cNvPr>
          <p:cNvSpPr>
            <a:spLocks noGrp="1"/>
          </p:cNvSpPr>
          <p:nvPr>
            <p:ph type="title"/>
          </p:nvPr>
        </p:nvSpPr>
        <p:spPr>
          <a:xfrm>
            <a:off x="838200" y="936172"/>
            <a:ext cx="10515600" cy="1004888"/>
          </a:xfrm>
        </p:spPr>
        <p:txBody>
          <a:bodyPr>
            <a:normAutofit fontScale="90000"/>
          </a:bodyPr>
          <a:lstStyle/>
          <a:p>
            <a:r>
              <a:rPr lang="en-US" b="1" dirty="0"/>
              <a:t>Indigenous Peoples, First Nations, and American Indians and Alaska Natives</a:t>
            </a:r>
          </a:p>
        </p:txBody>
      </p:sp>
      <p:sp>
        <p:nvSpPr>
          <p:cNvPr id="3" name="Content Placeholder 2">
            <a:extLst>
              <a:ext uri="{FF2B5EF4-FFF2-40B4-BE49-F238E27FC236}">
                <a16:creationId xmlns:a16="http://schemas.microsoft.com/office/drawing/2014/main" xmlns="" id="{DB79DE44-AD88-F73F-0C95-C23D26322766}"/>
              </a:ext>
            </a:extLst>
          </p:cNvPr>
          <p:cNvSpPr>
            <a:spLocks noGrp="1"/>
          </p:cNvSpPr>
          <p:nvPr>
            <p:ph idx="1"/>
          </p:nvPr>
        </p:nvSpPr>
        <p:spPr>
          <a:xfrm>
            <a:off x="751114" y="2097768"/>
            <a:ext cx="10515600" cy="4351338"/>
          </a:xfrm>
        </p:spPr>
        <p:txBody>
          <a:bodyPr>
            <a:normAutofit lnSpcReduction="10000"/>
          </a:bodyPr>
          <a:lstStyle/>
          <a:p>
            <a:r>
              <a:rPr lang="en-US" dirty="0"/>
              <a:t>Indigenous People represent 5% of the Worlds Population.</a:t>
            </a:r>
          </a:p>
          <a:p>
            <a:pPr marL="0" indent="0">
              <a:buNone/>
            </a:pPr>
            <a:endParaRPr lang="en-US" dirty="0"/>
          </a:p>
          <a:p>
            <a:r>
              <a:rPr lang="en-US" dirty="0"/>
              <a:t>In Canada there are over 630 First Nation communities that representing over 50 Nations.</a:t>
            </a:r>
          </a:p>
          <a:p>
            <a:pPr marL="0" indent="0">
              <a:buNone/>
            </a:pPr>
            <a:endParaRPr lang="en-US" dirty="0"/>
          </a:p>
          <a:p>
            <a:r>
              <a:rPr lang="en-US" dirty="0"/>
              <a:t>In the United States there are over 574 federally recognized tribal nations, not counting tribes that are fighting for federal recognition. </a:t>
            </a:r>
          </a:p>
          <a:p>
            <a:pPr marL="0" indent="0">
              <a:buNone/>
            </a:pPr>
            <a:endParaRPr lang="en-US" dirty="0"/>
          </a:p>
          <a:p>
            <a:r>
              <a:rPr lang="en-US" dirty="0"/>
              <a:t>There are approximately 5.2 million American Indians and Alaska Natives making up approximately 2% of the U.S. population.</a:t>
            </a:r>
          </a:p>
          <a:p>
            <a:endParaRPr lang="en-US" dirty="0"/>
          </a:p>
          <a:p>
            <a:endParaRPr lang="en-US" dirty="0"/>
          </a:p>
          <a:p>
            <a:endParaRPr lang="en-US" dirty="0"/>
          </a:p>
        </p:txBody>
      </p:sp>
    </p:spTree>
    <p:extLst>
      <p:ext uri="{BB962C8B-B14F-4D97-AF65-F5344CB8AC3E}">
        <p14:creationId xmlns:p14="http://schemas.microsoft.com/office/powerpoint/2010/main" val="8066292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48C2A-6A28-6458-103F-9263CF988B93}"/>
              </a:ext>
            </a:extLst>
          </p:cNvPr>
          <p:cNvSpPr>
            <a:spLocks noGrp="1"/>
          </p:cNvSpPr>
          <p:nvPr>
            <p:ph type="title"/>
          </p:nvPr>
        </p:nvSpPr>
        <p:spPr/>
        <p:txBody>
          <a:bodyPr>
            <a:normAutofit fontScale="90000"/>
          </a:bodyPr>
          <a:lstStyle/>
          <a:p>
            <a:r>
              <a:rPr lang="en-US" b="1" dirty="0"/>
              <a:t>Forced Removal of Indigenous Peoples and Tribal Downsizing </a:t>
            </a:r>
          </a:p>
        </p:txBody>
      </p:sp>
      <p:sp>
        <p:nvSpPr>
          <p:cNvPr id="3" name="Content Placeholder 2">
            <a:extLst>
              <a:ext uri="{FF2B5EF4-FFF2-40B4-BE49-F238E27FC236}">
                <a16:creationId xmlns:a16="http://schemas.microsoft.com/office/drawing/2014/main" xmlns="" id="{98A12F5F-23BC-5FE7-B7CB-DD4C487BAFA9}"/>
              </a:ext>
            </a:extLst>
          </p:cNvPr>
          <p:cNvSpPr>
            <a:spLocks noGrp="1"/>
          </p:cNvSpPr>
          <p:nvPr>
            <p:ph idx="1"/>
          </p:nvPr>
        </p:nvSpPr>
        <p:spPr>
          <a:xfrm>
            <a:off x="838200" y="1825625"/>
            <a:ext cx="10515600" cy="4248604"/>
          </a:xfrm>
        </p:spPr>
        <p:txBody>
          <a:bodyPr>
            <a:normAutofit fontScale="92500" lnSpcReduction="10000"/>
          </a:bodyPr>
          <a:lstStyle/>
          <a:p>
            <a:r>
              <a:rPr lang="en-US" b="1" dirty="0"/>
              <a:t>1492</a:t>
            </a:r>
            <a:r>
              <a:rPr lang="en-US" dirty="0"/>
              <a:t>- An estimated </a:t>
            </a:r>
            <a:r>
              <a:rPr lang="en-US" b="1" dirty="0"/>
              <a:t>112 million </a:t>
            </a:r>
            <a:r>
              <a:rPr lang="en-US" dirty="0"/>
              <a:t>Native Americans lived on the land we refer to as the United States*. </a:t>
            </a:r>
          </a:p>
          <a:p>
            <a:endParaRPr lang="en-US" dirty="0"/>
          </a:p>
          <a:p>
            <a:pPr marL="0" indent="0" algn="ctr">
              <a:buNone/>
            </a:pPr>
            <a:r>
              <a:rPr lang="en-US" dirty="0"/>
              <a:t> </a:t>
            </a:r>
            <a:r>
              <a:rPr lang="en-US" b="1" dirty="0"/>
              <a:t>Genocide* Policy* Disease*Forced Land Removal*Forced Removal of Children</a:t>
            </a:r>
          </a:p>
          <a:p>
            <a:pPr marL="0" indent="0" algn="ctr">
              <a:buNone/>
            </a:pPr>
            <a:endParaRPr lang="en-US" b="1" dirty="0"/>
          </a:p>
          <a:p>
            <a:r>
              <a:rPr lang="en-US" b="1" dirty="0"/>
              <a:t>1650</a:t>
            </a:r>
            <a:r>
              <a:rPr lang="en-US" dirty="0"/>
              <a:t>- The Native American population declined to less than </a:t>
            </a:r>
            <a:r>
              <a:rPr lang="en-US" b="1" dirty="0"/>
              <a:t>5 million*.</a:t>
            </a:r>
          </a:p>
          <a:p>
            <a:pPr marL="0" indent="0">
              <a:buNone/>
            </a:pPr>
            <a:endParaRPr lang="en-US" b="1" dirty="0"/>
          </a:p>
          <a:p>
            <a:r>
              <a:rPr lang="en-US" b="1" dirty="0"/>
              <a:t>2023-</a:t>
            </a:r>
            <a:r>
              <a:rPr lang="en-US" dirty="0"/>
              <a:t>There are approximately </a:t>
            </a:r>
            <a:r>
              <a:rPr lang="en-US" b="1" dirty="0"/>
              <a:t>5.2 million </a:t>
            </a:r>
            <a:r>
              <a:rPr lang="en-US" dirty="0"/>
              <a:t>American Indians and Alaska Natives making up approximately </a:t>
            </a:r>
            <a:r>
              <a:rPr lang="en-US" b="1" dirty="0"/>
              <a:t>2%</a:t>
            </a:r>
            <a:r>
              <a:rPr lang="en-US" dirty="0"/>
              <a:t> of the U.S. population*.</a:t>
            </a:r>
          </a:p>
          <a:p>
            <a:endParaRPr lang="en-US" b="1" dirty="0"/>
          </a:p>
          <a:p>
            <a:endParaRPr lang="en-US" b="1" dirty="0"/>
          </a:p>
        </p:txBody>
      </p:sp>
      <p:sp>
        <p:nvSpPr>
          <p:cNvPr id="4" name="TextBox 3">
            <a:extLst>
              <a:ext uri="{FF2B5EF4-FFF2-40B4-BE49-F238E27FC236}">
                <a16:creationId xmlns:a16="http://schemas.microsoft.com/office/drawing/2014/main" xmlns="" id="{701130C6-467F-327A-B7FE-86127AA885E6}"/>
              </a:ext>
            </a:extLst>
          </p:cNvPr>
          <p:cNvSpPr txBox="1"/>
          <p:nvPr/>
        </p:nvSpPr>
        <p:spPr>
          <a:xfrm>
            <a:off x="838200" y="6172200"/>
            <a:ext cx="10515600" cy="369332"/>
          </a:xfrm>
          <a:prstGeom prst="rect">
            <a:avLst/>
          </a:prstGeom>
          <a:noFill/>
        </p:spPr>
        <p:txBody>
          <a:bodyPr wrap="square" rtlCol="0">
            <a:spAutoFit/>
          </a:bodyPr>
          <a:lstStyle/>
          <a:p>
            <a:r>
              <a:rPr lang="en-US" dirty="0"/>
              <a:t>*Deneven, William M. 1992, Thornton 1997 , U.S. Census 2020</a:t>
            </a:r>
          </a:p>
        </p:txBody>
      </p:sp>
    </p:spTree>
    <p:extLst>
      <p:ext uri="{BB962C8B-B14F-4D97-AF65-F5344CB8AC3E}">
        <p14:creationId xmlns:p14="http://schemas.microsoft.com/office/powerpoint/2010/main" val="379175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43A31-AA8E-7606-7156-7D39551AD95B}"/>
              </a:ext>
            </a:extLst>
          </p:cNvPr>
          <p:cNvSpPr>
            <a:spLocks noGrp="1"/>
          </p:cNvSpPr>
          <p:nvPr>
            <p:ph type="title"/>
          </p:nvPr>
        </p:nvSpPr>
        <p:spPr/>
        <p:txBody>
          <a:bodyPr/>
          <a:lstStyle/>
          <a:p>
            <a:r>
              <a:rPr lang="en-US" dirty="0"/>
              <a:t>The Indian Citizen Act- Voting Rights</a:t>
            </a:r>
          </a:p>
        </p:txBody>
      </p:sp>
      <p:sp>
        <p:nvSpPr>
          <p:cNvPr id="3" name="Content Placeholder 2">
            <a:extLst>
              <a:ext uri="{FF2B5EF4-FFF2-40B4-BE49-F238E27FC236}">
                <a16:creationId xmlns:a16="http://schemas.microsoft.com/office/drawing/2014/main" xmlns="" id="{747C8136-786D-767B-F376-A57837823AC0}"/>
              </a:ext>
            </a:extLst>
          </p:cNvPr>
          <p:cNvSpPr>
            <a:spLocks noGrp="1"/>
          </p:cNvSpPr>
          <p:nvPr>
            <p:ph idx="1"/>
          </p:nvPr>
        </p:nvSpPr>
        <p:spPr>
          <a:xfrm>
            <a:off x="838200" y="1986263"/>
            <a:ext cx="10515600" cy="4351338"/>
          </a:xfrm>
        </p:spPr>
        <p:txBody>
          <a:bodyPr>
            <a:normAutofit fontScale="92500" lnSpcReduction="20000"/>
          </a:bodyPr>
          <a:lstStyle/>
          <a:p>
            <a:r>
              <a:rPr lang="en-US" b="1" dirty="0"/>
              <a:t>1920</a:t>
            </a:r>
            <a:r>
              <a:rPr lang="en-US" dirty="0"/>
              <a:t>-Native Americans in the U.S were </a:t>
            </a:r>
            <a:r>
              <a:rPr lang="en-US" b="1" dirty="0"/>
              <a:t>granted citizenship</a:t>
            </a:r>
            <a:r>
              <a:rPr lang="en-US" dirty="0"/>
              <a:t>.</a:t>
            </a:r>
          </a:p>
          <a:p>
            <a:r>
              <a:rPr lang="en-US" b="1" dirty="0"/>
              <a:t>1924</a:t>
            </a:r>
            <a:r>
              <a:rPr lang="en-US" dirty="0"/>
              <a:t>-President gives Native people the right vote. </a:t>
            </a:r>
          </a:p>
          <a:p>
            <a:pPr marL="0" indent="0">
              <a:buNone/>
            </a:pPr>
            <a:r>
              <a:rPr lang="en-US" dirty="0"/>
              <a:t>Voting was not universal- States blocked Native Americans from voting.</a:t>
            </a:r>
          </a:p>
          <a:p>
            <a:r>
              <a:rPr lang="en-US" b="1" dirty="0"/>
              <a:t>1948-</a:t>
            </a:r>
            <a:r>
              <a:rPr lang="en-US" dirty="0"/>
              <a:t>Native Americans in New Mexico were denied the right to vote.</a:t>
            </a:r>
          </a:p>
          <a:p>
            <a:r>
              <a:rPr lang="en-US" b="1" dirty="0"/>
              <a:t>1962</a:t>
            </a:r>
            <a:r>
              <a:rPr lang="en-US" dirty="0"/>
              <a:t>- Native Americans gain voting rights in all states.</a:t>
            </a:r>
          </a:p>
          <a:p>
            <a:r>
              <a:rPr lang="en-US" b="1" dirty="0"/>
              <a:t>1980-</a:t>
            </a:r>
            <a:r>
              <a:rPr lang="en-US" dirty="0"/>
              <a:t>Native Americans allowed to run for county offices(South Dakota).</a:t>
            </a:r>
          </a:p>
          <a:p>
            <a:r>
              <a:rPr lang="en-US" b="1" dirty="0"/>
              <a:t>2013</a:t>
            </a:r>
            <a:r>
              <a:rPr lang="en-US" dirty="0"/>
              <a:t>- Supreme Court takes away voting protections in Alaska, Arizona, and two counties in South Dakota.</a:t>
            </a:r>
          </a:p>
          <a:p>
            <a:r>
              <a:rPr lang="en-US" b="1" dirty="0"/>
              <a:t>2023</a:t>
            </a:r>
            <a:r>
              <a:rPr lang="en-US" dirty="0"/>
              <a:t>-The Navajo Nation and Tribal Citizens are fighting redistricting that denies Indigenous votes an equal opportunity to participate in the political process. </a:t>
            </a:r>
          </a:p>
          <a:p>
            <a:endParaRPr lang="en-US" dirty="0"/>
          </a:p>
        </p:txBody>
      </p:sp>
    </p:spTree>
    <p:extLst>
      <p:ext uri="{BB962C8B-B14F-4D97-AF65-F5344CB8AC3E}">
        <p14:creationId xmlns:p14="http://schemas.microsoft.com/office/powerpoint/2010/main" val="65475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59366-6BDA-D264-F251-382B8C4E33FD}"/>
              </a:ext>
            </a:extLst>
          </p:cNvPr>
          <p:cNvSpPr>
            <a:spLocks noGrp="1"/>
          </p:cNvSpPr>
          <p:nvPr>
            <p:ph type="title"/>
          </p:nvPr>
        </p:nvSpPr>
        <p:spPr/>
        <p:txBody>
          <a:bodyPr/>
          <a:lstStyle/>
          <a:p>
            <a:r>
              <a:rPr lang="en-US" dirty="0"/>
              <a:t>Native American’s and The Armed Forces</a:t>
            </a:r>
          </a:p>
        </p:txBody>
      </p:sp>
      <p:pic>
        <p:nvPicPr>
          <p:cNvPr id="4" name="Content Placeholder 3" descr="Native American Women Warriors Honored This Veteran's Day">
            <a:extLst>
              <a:ext uri="{FF2B5EF4-FFF2-40B4-BE49-F238E27FC236}">
                <a16:creationId xmlns:a16="http://schemas.microsoft.com/office/drawing/2014/main" xmlns="" id="{8770D444-48B9-A3E7-1043-41ED941D069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245044" y="2271939"/>
            <a:ext cx="2883512" cy="4351338"/>
          </a:xfrm>
          <a:prstGeom prst="rect">
            <a:avLst/>
          </a:prstGeom>
          <a:noFill/>
          <a:ln>
            <a:noFill/>
          </a:ln>
        </p:spPr>
      </p:pic>
      <p:sp>
        <p:nvSpPr>
          <p:cNvPr id="5" name="TextBox 4">
            <a:extLst>
              <a:ext uri="{FF2B5EF4-FFF2-40B4-BE49-F238E27FC236}">
                <a16:creationId xmlns:a16="http://schemas.microsoft.com/office/drawing/2014/main" xmlns="" id="{ABD0C40E-F944-A21C-2556-58B8F31121F2}"/>
              </a:ext>
            </a:extLst>
          </p:cNvPr>
          <p:cNvSpPr txBox="1"/>
          <p:nvPr/>
        </p:nvSpPr>
        <p:spPr>
          <a:xfrm>
            <a:off x="838200" y="2271939"/>
            <a:ext cx="5244353" cy="4247317"/>
          </a:xfrm>
          <a:prstGeom prst="rect">
            <a:avLst/>
          </a:prstGeom>
          <a:noFill/>
        </p:spPr>
        <p:txBody>
          <a:bodyPr wrap="square" rtlCol="0">
            <a:spAutoFit/>
          </a:bodyPr>
          <a:lstStyle/>
          <a:p>
            <a:r>
              <a:rPr lang="en-US" sz="2800" dirty="0"/>
              <a:t>Native American Women Serve in the Armed Forces at a greater rate than all other racial groups in the United States</a:t>
            </a:r>
          </a:p>
          <a:p>
            <a:endParaRPr lang="en-US" sz="2800" dirty="0"/>
          </a:p>
          <a:p>
            <a:r>
              <a:rPr lang="en-US" sz="2800" dirty="0"/>
              <a:t>Almost 20% of all Native American service members are women.</a:t>
            </a:r>
          </a:p>
          <a:p>
            <a:endParaRPr lang="en-US" sz="2800" dirty="0"/>
          </a:p>
          <a:p>
            <a:r>
              <a:rPr lang="en-US" sz="2800" dirty="0"/>
              <a:t>800 Women Served in WWII</a:t>
            </a:r>
          </a:p>
          <a:p>
            <a:endParaRPr lang="en-US" dirty="0"/>
          </a:p>
        </p:txBody>
      </p:sp>
      <p:sp>
        <p:nvSpPr>
          <p:cNvPr id="6" name="TextBox 5">
            <a:extLst>
              <a:ext uri="{FF2B5EF4-FFF2-40B4-BE49-F238E27FC236}">
                <a16:creationId xmlns:a16="http://schemas.microsoft.com/office/drawing/2014/main" xmlns="" id="{3F4D7686-28FD-E5DE-EAE2-D247538E84E8}"/>
              </a:ext>
            </a:extLst>
          </p:cNvPr>
          <p:cNvSpPr txBox="1"/>
          <p:nvPr/>
        </p:nvSpPr>
        <p:spPr>
          <a:xfrm>
            <a:off x="10394576" y="2864224"/>
            <a:ext cx="1371600" cy="1754326"/>
          </a:xfrm>
          <a:prstGeom prst="rect">
            <a:avLst/>
          </a:prstGeom>
          <a:noFill/>
        </p:spPr>
        <p:txBody>
          <a:bodyPr wrap="square" rtlCol="0">
            <a:spAutoFit/>
          </a:bodyPr>
          <a:lstStyle/>
          <a:p>
            <a:r>
              <a:rPr lang="en-US" dirty="0"/>
              <a:t>Lori Ann Piestewa- Combat Veteran , Hopi Navajo</a:t>
            </a:r>
          </a:p>
          <a:p>
            <a:endParaRPr lang="en-US" dirty="0"/>
          </a:p>
        </p:txBody>
      </p:sp>
    </p:spTree>
    <p:extLst>
      <p:ext uri="{BB962C8B-B14F-4D97-AF65-F5344CB8AC3E}">
        <p14:creationId xmlns:p14="http://schemas.microsoft.com/office/powerpoint/2010/main" val="393807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B8B1CF-3AC0-D1C3-7D4E-AE6CAC476CDA}"/>
              </a:ext>
            </a:extLst>
          </p:cNvPr>
          <p:cNvSpPr>
            <a:spLocks noGrp="1"/>
          </p:cNvSpPr>
          <p:nvPr>
            <p:ph type="title"/>
          </p:nvPr>
        </p:nvSpPr>
        <p:spPr/>
        <p:txBody>
          <a:bodyPr>
            <a:normAutofit fontScale="90000"/>
          </a:bodyPr>
          <a:lstStyle/>
          <a:p>
            <a:r>
              <a:rPr lang="en-US" dirty="0"/>
              <a:t>The State of Native American Women and Girls</a:t>
            </a:r>
          </a:p>
        </p:txBody>
      </p:sp>
      <p:pic>
        <p:nvPicPr>
          <p:cNvPr id="7" name="Content Placeholder 6">
            <a:extLst>
              <a:ext uri="{FF2B5EF4-FFF2-40B4-BE49-F238E27FC236}">
                <a16:creationId xmlns:a16="http://schemas.microsoft.com/office/drawing/2014/main" xmlns="" id="{2EB4D211-AF8A-428A-F5D0-9D9272EB5BA8}"/>
              </a:ext>
            </a:extLst>
          </p:cNvPr>
          <p:cNvPicPr>
            <a:picLocks noGrp="1" noChangeAspect="1"/>
          </p:cNvPicPr>
          <p:nvPr>
            <p:ph idx="1"/>
          </p:nvPr>
        </p:nvPicPr>
        <p:blipFill>
          <a:blip r:embed="rId2"/>
          <a:stretch>
            <a:fillRect/>
          </a:stretch>
        </p:blipFill>
        <p:spPr>
          <a:xfrm>
            <a:off x="479920" y="2020464"/>
            <a:ext cx="6654526" cy="4151736"/>
          </a:xfrm>
          <a:prstGeom prst="rect">
            <a:avLst/>
          </a:prstGeom>
        </p:spPr>
      </p:pic>
      <p:sp>
        <p:nvSpPr>
          <p:cNvPr id="4" name="TextBox 3">
            <a:extLst>
              <a:ext uri="{FF2B5EF4-FFF2-40B4-BE49-F238E27FC236}">
                <a16:creationId xmlns:a16="http://schemas.microsoft.com/office/drawing/2014/main" xmlns="" id="{2A7A9422-20A9-133B-85B4-E5CE4EA910C6}"/>
              </a:ext>
            </a:extLst>
          </p:cNvPr>
          <p:cNvSpPr txBox="1"/>
          <p:nvPr/>
        </p:nvSpPr>
        <p:spPr>
          <a:xfrm>
            <a:off x="7380514" y="2020464"/>
            <a:ext cx="4615543" cy="3877985"/>
          </a:xfrm>
          <a:prstGeom prst="rect">
            <a:avLst/>
          </a:prstGeom>
          <a:noFill/>
        </p:spPr>
        <p:txBody>
          <a:bodyPr wrap="square" rtlCol="0">
            <a:spAutoFit/>
          </a:bodyPr>
          <a:lstStyle/>
          <a:p>
            <a:pPr marR="0" lvl="0" fontAlgn="auto">
              <a:spcBef>
                <a:spcPts val="0"/>
              </a:spcBef>
              <a:spcAft>
                <a:spcPts val="600"/>
              </a:spcAft>
              <a:buClrTx/>
              <a:buSzTx/>
              <a:tabLst/>
              <a:defRPr/>
            </a:pPr>
            <a:r>
              <a:rPr kumimoji="0" lang="en-US" sz="1800" i="0" u="none" strike="noStrike" cap="none" spc="0" normalizeH="0" baseline="0" noProof="0" dirty="0">
                <a:ln>
                  <a:noFill/>
                </a:ln>
                <a:effectLst/>
                <a:uLnTx/>
                <a:uFillTx/>
              </a:rPr>
              <a:t>Native American Women and Girls are Hyper Marginalized. </a:t>
            </a:r>
          </a:p>
          <a:p>
            <a:pPr marR="0" lvl="0" fontAlgn="auto">
              <a:spcBef>
                <a:spcPts val="0"/>
              </a:spcBef>
              <a:spcAft>
                <a:spcPts val="600"/>
              </a:spcAft>
              <a:buClrTx/>
              <a:buSzTx/>
              <a:tabLst/>
              <a:defRPr/>
            </a:pPr>
            <a:endParaRPr lang="en-US" dirty="0"/>
          </a:p>
          <a:p>
            <a:pPr marR="0" lvl="0" fontAlgn="auto">
              <a:spcBef>
                <a:spcPts val="0"/>
              </a:spcBef>
              <a:spcAft>
                <a:spcPts val="600"/>
              </a:spcAft>
              <a:buClrTx/>
              <a:buSzTx/>
              <a:tabLst/>
              <a:defRPr/>
            </a:pPr>
            <a:r>
              <a:rPr kumimoji="0" lang="en-US" sz="1800" i="0" u="none" strike="noStrike" cap="none" spc="0" normalizeH="0" baseline="0" noProof="0" dirty="0">
                <a:ln>
                  <a:noFill/>
                </a:ln>
                <a:effectLst/>
                <a:uLnTx/>
                <a:uFillTx/>
              </a:rPr>
              <a:t>Nationally </a:t>
            </a:r>
          </a:p>
          <a:p>
            <a:pPr marR="0" lvl="0" fontAlgn="auto">
              <a:spcBef>
                <a:spcPts val="0"/>
              </a:spcBef>
              <a:spcAft>
                <a:spcPts val="600"/>
              </a:spcAft>
              <a:buClrTx/>
              <a:buSzTx/>
              <a:tabLst/>
              <a:defRPr/>
            </a:pPr>
            <a:r>
              <a:rPr kumimoji="0" lang="en-US" sz="1800" i="0" u="none" strike="noStrike" cap="none" spc="0" normalizeH="0" baseline="0" noProof="0" dirty="0">
                <a:ln>
                  <a:noFill/>
                </a:ln>
                <a:effectLst/>
                <a:uLnTx/>
                <a:uFillTx/>
              </a:rPr>
              <a:t>5,712 Missing and Murdered Native American women have been reported (NCIC 2017).</a:t>
            </a:r>
          </a:p>
          <a:p>
            <a:pPr>
              <a:spcAft>
                <a:spcPts val="600"/>
              </a:spcAft>
              <a:defRPr/>
            </a:pPr>
            <a:endParaRPr kumimoji="0" lang="en-US" sz="1800" i="0" u="none" strike="noStrike" cap="none" spc="0" normalizeH="0" baseline="0" noProof="0" dirty="0">
              <a:ln>
                <a:noFill/>
              </a:ln>
              <a:effectLst/>
              <a:uLnTx/>
              <a:uFillTx/>
            </a:endParaRPr>
          </a:p>
          <a:p>
            <a:pPr>
              <a:spcAft>
                <a:spcPts val="600"/>
              </a:spcAft>
              <a:defRPr/>
            </a:pPr>
            <a:r>
              <a:rPr kumimoji="0" lang="en-US" sz="1800" i="0" u="none" strike="noStrike" cap="none" spc="0" normalizeH="0" baseline="0" noProof="0" dirty="0">
                <a:ln>
                  <a:noFill/>
                </a:ln>
                <a:effectLst/>
                <a:uLnTx/>
                <a:uFillTx/>
              </a:rPr>
              <a:t>Native American women in the state of New Mexico have the highest rate of homicide among all racial and ethnic groups (NMIBIS 2020).</a:t>
            </a:r>
          </a:p>
          <a:p>
            <a:pPr marR="0" lvl="0" fontAlgn="auto">
              <a:spcBef>
                <a:spcPts val="0"/>
              </a:spcBef>
              <a:spcAft>
                <a:spcPts val="600"/>
              </a:spcAft>
              <a:buClrTx/>
              <a:buSzTx/>
              <a:tabLst/>
              <a:defRPr/>
            </a:pPr>
            <a:endParaRPr kumimoji="0" lang="en-US" sz="1800" i="0" u="none" strike="noStrike" cap="none" spc="0" normalizeH="0" baseline="0" noProof="0" dirty="0">
              <a:ln>
                <a:noFill/>
              </a:ln>
              <a:effectLst/>
              <a:uLnTx/>
              <a:uFillTx/>
            </a:endParaRPr>
          </a:p>
        </p:txBody>
      </p:sp>
    </p:spTree>
    <p:extLst>
      <p:ext uri="{BB962C8B-B14F-4D97-AF65-F5344CB8AC3E}">
        <p14:creationId xmlns:p14="http://schemas.microsoft.com/office/powerpoint/2010/main" val="270086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103E9-B27E-D14B-145A-70393446A311}"/>
              </a:ext>
            </a:extLst>
          </p:cNvPr>
          <p:cNvSpPr>
            <a:spLocks noGrp="1"/>
          </p:cNvSpPr>
          <p:nvPr>
            <p:ph type="title"/>
          </p:nvPr>
        </p:nvSpPr>
        <p:spPr>
          <a:xfrm>
            <a:off x="838200" y="753533"/>
            <a:ext cx="10515600" cy="937155"/>
          </a:xfrm>
        </p:spPr>
        <p:txBody>
          <a:bodyPr anchor="ctr">
            <a:normAutofit/>
          </a:bodyPr>
          <a:lstStyle/>
          <a:p>
            <a:r>
              <a:rPr lang="en-US" dirty="0"/>
              <a:t>Native American Girls</a:t>
            </a:r>
            <a:endParaRPr lang="en-US"/>
          </a:p>
        </p:txBody>
      </p:sp>
      <p:sp>
        <p:nvSpPr>
          <p:cNvPr id="3" name="Content Placeholder 2">
            <a:extLst>
              <a:ext uri="{FF2B5EF4-FFF2-40B4-BE49-F238E27FC236}">
                <a16:creationId xmlns:a16="http://schemas.microsoft.com/office/drawing/2014/main" xmlns="" id="{AFC2E0E1-7C5C-60CB-BB0A-91C91BA4D430}"/>
              </a:ext>
            </a:extLst>
          </p:cNvPr>
          <p:cNvSpPr>
            <a:spLocks noGrp="1"/>
          </p:cNvSpPr>
          <p:nvPr>
            <p:ph sz="half" idx="1"/>
          </p:nvPr>
        </p:nvSpPr>
        <p:spPr>
          <a:xfrm>
            <a:off x="838200" y="1825625"/>
            <a:ext cx="5181600" cy="4351338"/>
          </a:xfrm>
        </p:spPr>
        <p:txBody>
          <a:bodyPr>
            <a:normAutofit/>
          </a:bodyPr>
          <a:lstStyle/>
          <a:p>
            <a:pPr marL="342900" indent="-342900" eaLnBrk="0" fontAlgn="base" hangingPunct="0">
              <a:spcBef>
                <a:spcPct val="0"/>
              </a:spcBef>
              <a:spcAft>
                <a:spcPct val="0"/>
              </a:spcAft>
              <a:buFont typeface="Arial" panose="020B0604020202020204" pitchFamily="34" charset="0"/>
              <a:buChar char="•"/>
            </a:pPr>
            <a:r>
              <a:rPr lang="en-US" sz="1500"/>
              <a:t>Native Americans in New Mexico die at earlier ages and have the highest percentage of children who will not outlive their parents of any racial or ethnic group in the state. </a:t>
            </a:r>
          </a:p>
          <a:p>
            <a:pPr eaLnBrk="0" fontAlgn="base" hangingPunct="0">
              <a:spcBef>
                <a:spcPct val="0"/>
              </a:spcBef>
              <a:spcAft>
                <a:spcPct val="0"/>
              </a:spcAft>
            </a:pPr>
            <a:endParaRPr lang="en-US" sz="1500"/>
          </a:p>
          <a:p>
            <a:pPr marL="342900" marR="0" lvl="0" indent="-342900"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500" b="0" i="0" u="none" strike="noStrike" cap="none" normalizeH="0" baseline="0">
                <a:ln>
                  <a:noFill/>
                </a:ln>
                <a:effectLst/>
              </a:rPr>
              <a:t>Native American children have the highest childhood mortality rate when compared to all other racial and ethnic populations in the United States. </a:t>
            </a:r>
          </a:p>
          <a:p>
            <a:pPr marL="342900" marR="0" lvl="0" indent="-342900" defTabSz="914400" rtl="0" eaLnBrk="0" fontAlgn="base" latinLnBrk="0" hangingPunct="0">
              <a:spcBef>
                <a:spcPct val="0"/>
              </a:spcBef>
              <a:spcAft>
                <a:spcPct val="0"/>
              </a:spcAft>
              <a:buClrTx/>
              <a:buSzTx/>
              <a:buFont typeface="Arial" panose="020B0604020202020204" pitchFamily="34" charset="0"/>
              <a:buChar char="•"/>
              <a:tabLst/>
            </a:pPr>
            <a:endParaRPr kumimoji="0" lang="en-US" altLang="en-US" sz="15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None/>
              <a:tabLst/>
            </a:pPr>
            <a:r>
              <a:rPr kumimoji="0" lang="en-US" altLang="en-US" sz="1500" b="1" i="0" u="none" strike="noStrike" cap="none" normalizeH="0" baseline="0">
                <a:ln>
                  <a:noFill/>
                </a:ln>
                <a:effectLst/>
              </a:rPr>
              <a:t>New Mexico</a:t>
            </a:r>
          </a:p>
          <a:p>
            <a:pPr marL="342900" marR="0" lvl="0" indent="-342900" defTabSz="914400" rtl="0" eaLnBrk="0" fontAlgn="base" latinLnBrk="0" hangingPunct="0">
              <a:spcBef>
                <a:spcPct val="0"/>
              </a:spcBef>
              <a:spcAft>
                <a:spcPct val="0"/>
              </a:spcAft>
              <a:buClrTx/>
              <a:buSzTx/>
              <a:buFont typeface="Arial" panose="020B0604020202020204" pitchFamily="34" charset="0"/>
              <a:buChar char="•"/>
              <a:tabLst/>
            </a:pPr>
            <a:endParaRPr lang="en-US" altLang="en-US" sz="1500"/>
          </a:p>
          <a:p>
            <a:pPr marL="342900" marR="0" lvl="0" indent="-342900"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500" b="0" i="0" u="none" strike="noStrike" cap="none" normalizeH="0" baseline="0">
                <a:ln>
                  <a:noFill/>
                </a:ln>
                <a:effectLst/>
              </a:rPr>
              <a:t>A Native American female child between the ages of 1-4 has a rate of premature death (55.6 per 100,000) significantly higher than their non-Hispanic White counterparts (-0.5 per 100,000) (CDC 2016). </a:t>
            </a:r>
            <a:endParaRPr lang="en-US" sz="1500">
              <a:effectLst/>
            </a:endParaRPr>
          </a:p>
          <a:p>
            <a:pPr marL="285750" indent="-285750" eaLnBrk="0" fontAlgn="base" hangingPunct="0">
              <a:spcBef>
                <a:spcPct val="0"/>
              </a:spcBef>
              <a:spcAft>
                <a:spcPct val="0"/>
              </a:spcAft>
              <a:buFont typeface="Arial" panose="020B0604020202020204" pitchFamily="34" charset="0"/>
              <a:buChar char="•"/>
            </a:pPr>
            <a:endParaRPr lang="en-US" sz="1500"/>
          </a:p>
          <a:p>
            <a:pPr marL="285750" indent="-285750" eaLnBrk="0" fontAlgn="base" hangingPunct="0">
              <a:spcBef>
                <a:spcPct val="0"/>
              </a:spcBef>
              <a:spcAft>
                <a:spcPct val="0"/>
              </a:spcAft>
              <a:buFont typeface="Arial" panose="020B0604020202020204" pitchFamily="34" charset="0"/>
              <a:buChar char="•"/>
            </a:pPr>
            <a:r>
              <a:rPr lang="en-US" sz="1500">
                <a:effectLst/>
              </a:rPr>
              <a:t>The most recent figures show that Native American children in New Mexico had a death rate of 37.2 per 100,000,  and non-Hispanic Whites with a rate of 19.4 per 100,000 (NM-Vital Records 2016). </a:t>
            </a:r>
          </a:p>
          <a:p>
            <a:endParaRPr lang="en-US" sz="1500"/>
          </a:p>
        </p:txBody>
      </p:sp>
      <p:pic>
        <p:nvPicPr>
          <p:cNvPr id="4" name="Picture 3">
            <a:extLst>
              <a:ext uri="{FF2B5EF4-FFF2-40B4-BE49-F238E27FC236}">
                <a16:creationId xmlns:a16="http://schemas.microsoft.com/office/drawing/2014/main" xmlns="" id="{9BC9BA74-FD8C-C45C-E834-DB861E54E80D}"/>
              </a:ext>
            </a:extLst>
          </p:cNvPr>
          <p:cNvPicPr>
            <a:picLocks noChangeAspect="1"/>
          </p:cNvPicPr>
          <p:nvPr/>
        </p:nvPicPr>
        <p:blipFill>
          <a:blip r:embed="rId2"/>
          <a:stretch>
            <a:fillRect/>
          </a:stretch>
        </p:blipFill>
        <p:spPr>
          <a:xfrm>
            <a:off x="6172200" y="1690689"/>
            <a:ext cx="5181600" cy="3625436"/>
          </a:xfrm>
          <a:prstGeom prst="rect">
            <a:avLst/>
          </a:prstGeom>
          <a:noFill/>
        </p:spPr>
      </p:pic>
    </p:spTree>
    <p:extLst>
      <p:ext uri="{BB962C8B-B14F-4D97-AF65-F5344CB8AC3E}">
        <p14:creationId xmlns:p14="http://schemas.microsoft.com/office/powerpoint/2010/main" val="161855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48C2A-6A28-6458-103F-9263CF988B93}"/>
              </a:ext>
            </a:extLst>
          </p:cNvPr>
          <p:cNvSpPr>
            <a:spLocks noGrp="1"/>
          </p:cNvSpPr>
          <p:nvPr>
            <p:ph type="title"/>
          </p:nvPr>
        </p:nvSpPr>
        <p:spPr>
          <a:xfrm>
            <a:off x="838200" y="1099457"/>
            <a:ext cx="10515600" cy="1004888"/>
          </a:xfrm>
        </p:spPr>
        <p:txBody>
          <a:bodyPr>
            <a:normAutofit fontScale="90000"/>
          </a:bodyPr>
          <a:lstStyle/>
          <a:p>
            <a:r>
              <a:rPr lang="en-US" b="1" dirty="0"/>
              <a:t>Racialized Gender Wage Gap For Native American Women </a:t>
            </a:r>
            <a:br>
              <a:rPr lang="en-US" b="1" dirty="0"/>
            </a:br>
            <a:endParaRPr lang="en-US" b="1" dirty="0"/>
          </a:p>
        </p:txBody>
      </p:sp>
      <p:sp>
        <p:nvSpPr>
          <p:cNvPr id="3" name="Content Placeholder 2">
            <a:extLst>
              <a:ext uri="{FF2B5EF4-FFF2-40B4-BE49-F238E27FC236}">
                <a16:creationId xmlns:a16="http://schemas.microsoft.com/office/drawing/2014/main" xmlns="" id="{98A12F5F-23BC-5FE7-B7CB-DD4C487BAFA9}"/>
              </a:ext>
            </a:extLst>
          </p:cNvPr>
          <p:cNvSpPr>
            <a:spLocks noGrp="1"/>
          </p:cNvSpPr>
          <p:nvPr>
            <p:ph idx="1"/>
          </p:nvPr>
        </p:nvSpPr>
        <p:spPr>
          <a:xfrm>
            <a:off x="751114" y="2228396"/>
            <a:ext cx="10515600" cy="4248604"/>
          </a:xfrm>
        </p:spPr>
        <p:txBody>
          <a:bodyPr>
            <a:normAutofit lnSpcReduction="10000"/>
          </a:bodyPr>
          <a:lstStyle/>
          <a:p>
            <a:pPr marL="285750" marR="0">
              <a:lnSpc>
                <a:spcPct val="100000"/>
              </a:lnSpc>
              <a:spcBef>
                <a:spcPts val="0"/>
              </a:spcBef>
              <a:buFont typeface="Arial" panose="020B0604020202020204" pitchFamily="34" charset="0"/>
              <a:buChar char="•"/>
            </a:pPr>
            <a:r>
              <a:rPr lang="en-US" sz="2800" dirty="0">
                <a:effectLst/>
              </a:rPr>
              <a:t>Native American women experience higher rates of poverty than all other racial and ethnic groups. </a:t>
            </a:r>
          </a:p>
          <a:p>
            <a:pPr marL="57150" marR="0" indent="0">
              <a:lnSpc>
                <a:spcPct val="100000"/>
              </a:lnSpc>
              <a:spcBef>
                <a:spcPts val="0"/>
              </a:spcBef>
              <a:buNone/>
            </a:pPr>
            <a:endParaRPr lang="en-US" sz="2800" dirty="0">
              <a:effectLst/>
            </a:endParaRPr>
          </a:p>
          <a:p>
            <a:pPr marL="285750" marR="0">
              <a:lnSpc>
                <a:spcPct val="100000"/>
              </a:lnSpc>
              <a:spcBef>
                <a:spcPts val="0"/>
              </a:spcBef>
              <a:buFont typeface="Arial" panose="020B0604020202020204" pitchFamily="34" charset="0"/>
              <a:buChar char="•"/>
            </a:pPr>
            <a:r>
              <a:rPr lang="en-US" sz="2800" dirty="0">
                <a:effectLst/>
              </a:rPr>
              <a:t>In 2019, Native American women earned $0.60 for every dollar paid to white men (</a:t>
            </a:r>
            <a:r>
              <a:rPr lang="en-US" sz="2800" dirty="0" err="1">
                <a:effectLst/>
              </a:rPr>
              <a:t>Connley</a:t>
            </a:r>
            <a:r>
              <a:rPr lang="en-US" sz="2800" dirty="0">
                <a:effectLst/>
              </a:rPr>
              <a:t>, 2020). </a:t>
            </a:r>
          </a:p>
          <a:p>
            <a:pPr marL="57150" marR="0" indent="0">
              <a:lnSpc>
                <a:spcPct val="100000"/>
              </a:lnSpc>
              <a:spcBef>
                <a:spcPts val="0"/>
              </a:spcBef>
              <a:buNone/>
            </a:pPr>
            <a:endParaRPr lang="en-US" sz="2800" dirty="0">
              <a:effectLst/>
            </a:endParaRPr>
          </a:p>
          <a:p>
            <a:pPr marL="285750" marR="0">
              <a:lnSpc>
                <a:spcPct val="100000"/>
              </a:lnSpc>
              <a:spcBef>
                <a:spcPts val="0"/>
              </a:spcBef>
              <a:buFont typeface="Arial" panose="020B0604020202020204" pitchFamily="34" charset="0"/>
              <a:buChar char="•"/>
            </a:pPr>
            <a:r>
              <a:rPr lang="en-US" sz="2800" dirty="0">
                <a:effectLst/>
              </a:rPr>
              <a:t>Native American women with a fulltime job reported an average income of $36,577 (United States Census Bureau, 2020), compared to white women who earned $51,324 and white men who earned $65,208.</a:t>
            </a:r>
          </a:p>
          <a:p>
            <a:endParaRPr lang="en-US" b="1" dirty="0"/>
          </a:p>
          <a:p>
            <a:endParaRPr lang="en-US" b="1" dirty="0"/>
          </a:p>
        </p:txBody>
      </p:sp>
    </p:spTree>
    <p:extLst>
      <p:ext uri="{BB962C8B-B14F-4D97-AF65-F5344CB8AC3E}">
        <p14:creationId xmlns:p14="http://schemas.microsoft.com/office/powerpoint/2010/main" val="987987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C6F9D5A-D246-47EA-A201-7039170B3237}" vid="{3234E56A-8B7A-448C-83C8-FBFD384B06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UNM NABPI PPT Template 2022 CV</Template>
  <TotalTime>3964</TotalTime>
  <Words>1668</Words>
  <Application>Microsoft Macintosh PowerPoint</Application>
  <PresentationFormat>Custom</PresentationFormat>
  <Paragraphs>164</Paragraphs>
  <Slides>18</Slides>
  <Notes>0</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Digital Divide: Native American Women and Girls</vt:lpstr>
      <vt:lpstr>Manhattan the Land of the Lenape </vt:lpstr>
      <vt:lpstr>Indigenous Peoples, First Nations, and American Indians and Alaska Natives</vt:lpstr>
      <vt:lpstr>Forced Removal of Indigenous Peoples and Tribal Downsizing </vt:lpstr>
      <vt:lpstr>The Indian Citizen Act- Voting Rights</vt:lpstr>
      <vt:lpstr>Native American’s and The Armed Forces</vt:lpstr>
      <vt:lpstr>The State of Native American Women and Girls</vt:lpstr>
      <vt:lpstr>Native American Girls</vt:lpstr>
      <vt:lpstr>Racialized Gender Wage Gap For Native American Women  </vt:lpstr>
      <vt:lpstr>Intersection of Education and Technology and the Reproduction of Intergenerational Poverty </vt:lpstr>
      <vt:lpstr>Native American Women: Science, technology, engineering, and Mathematics Degrees or Certificates (STEM)</vt:lpstr>
      <vt:lpstr>Internet Access &amp; the Impact on New Mexico Tribal Communities</vt:lpstr>
      <vt:lpstr>Examples- Unemployment &amp; the 2020 Census</vt:lpstr>
      <vt:lpstr>Closing the Divide Saves Lives</vt:lpstr>
      <vt:lpstr>What Can Technology, Education, and the Eradication of the Digital Divide Accomplish.</vt:lpstr>
      <vt:lpstr>Policy Recommendations  </vt:lpstr>
      <vt:lpstr>PowerPoint Presentation</vt:lpstr>
      <vt:lpstr>Violence Against Women, Girls, and Relatives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Divide: Indigenous Women and Girls</dc:title>
  <dc:creator>Carmela Roybal</dc:creator>
  <cp:lastModifiedBy>Susan Lee</cp:lastModifiedBy>
  <cp:revision>78</cp:revision>
  <dcterms:created xsi:type="dcterms:W3CDTF">2023-03-07T13:32:52Z</dcterms:created>
  <dcterms:modified xsi:type="dcterms:W3CDTF">2023-03-27T20:19:05Z</dcterms:modified>
</cp:coreProperties>
</file>