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7" r:id="rId2"/>
    <p:sldId id="258" r:id="rId3"/>
    <p:sldId id="259" r:id="rId4"/>
    <p:sldId id="260" r:id="rId5"/>
    <p:sldId id="261" r:id="rId6"/>
    <p:sldId id="263"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2352"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8/27/22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8/27/22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8/27/22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8/27/22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8/27/22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8/27/22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8/27/22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8/27/22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8/27/22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8/27/22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8/27/22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8/27/22</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5200" y="1032934"/>
            <a:ext cx="7162800" cy="2400657"/>
          </a:xfrm>
          <a:prstGeom prst="rect">
            <a:avLst/>
          </a:prstGeom>
          <a:noFill/>
        </p:spPr>
        <p:txBody>
          <a:bodyPr wrap="square" rtlCol="0">
            <a:spAutoFit/>
          </a:bodyPr>
          <a:lstStyle/>
          <a:p>
            <a:pPr algn="ctr"/>
            <a:r>
              <a:rPr lang="en-US" sz="3600" b="1" i="1" dirty="0" smtClean="0">
                <a:solidFill>
                  <a:schemeClr val="accent1">
                    <a:lumMod val="75000"/>
                  </a:schemeClr>
                </a:solidFill>
              </a:rPr>
              <a:t>Religious Perspectives </a:t>
            </a:r>
          </a:p>
          <a:p>
            <a:pPr algn="ctr"/>
            <a:r>
              <a:rPr lang="en-US" sz="3600" b="1" i="1" dirty="0" smtClean="0">
                <a:solidFill>
                  <a:schemeClr val="accent1">
                    <a:lumMod val="75000"/>
                  </a:schemeClr>
                </a:solidFill>
              </a:rPr>
              <a:t>on Abortion</a:t>
            </a:r>
          </a:p>
          <a:p>
            <a:pPr algn="ctr"/>
            <a:endParaRPr lang="en-US" dirty="0"/>
          </a:p>
          <a:p>
            <a:pPr algn="ctr"/>
            <a:r>
              <a:rPr lang="en-US" sz="2000" dirty="0" smtClean="0"/>
              <a:t>Women's Intercultural Network</a:t>
            </a:r>
          </a:p>
          <a:p>
            <a:pPr algn="ctr"/>
            <a:r>
              <a:rPr lang="en-US" sz="2000" dirty="0" smtClean="0"/>
              <a:t>Women's Equality Day</a:t>
            </a:r>
          </a:p>
          <a:p>
            <a:pPr algn="ctr"/>
            <a:r>
              <a:rPr lang="en-US" sz="2000" dirty="0" smtClean="0"/>
              <a:t>August 27, 2022</a:t>
            </a:r>
            <a:endParaRPr lang="en-US" sz="2000" dirty="0"/>
          </a:p>
        </p:txBody>
      </p:sp>
      <p:sp>
        <p:nvSpPr>
          <p:cNvPr id="5" name="TextBox 4"/>
          <p:cNvSpPr txBox="1"/>
          <p:nvPr/>
        </p:nvSpPr>
        <p:spPr>
          <a:xfrm>
            <a:off x="2862523" y="3835863"/>
            <a:ext cx="3249620" cy="923330"/>
          </a:xfrm>
          <a:prstGeom prst="rect">
            <a:avLst/>
          </a:prstGeom>
          <a:noFill/>
        </p:spPr>
        <p:txBody>
          <a:bodyPr wrap="none" rtlCol="0">
            <a:spAutoFit/>
          </a:bodyPr>
          <a:lstStyle/>
          <a:p>
            <a:pPr algn="ctr"/>
            <a:r>
              <a:rPr lang="en-US" dirty="0" smtClean="0"/>
              <a:t>The Rev. Susan H. Lee, Ph.D.</a:t>
            </a:r>
          </a:p>
          <a:p>
            <a:pPr algn="ctr"/>
            <a:r>
              <a:rPr lang="en-US" dirty="0" smtClean="0"/>
              <a:t>President</a:t>
            </a:r>
          </a:p>
          <a:p>
            <a:pPr algn="ctr"/>
            <a:r>
              <a:rPr lang="en-US" dirty="0" smtClean="0"/>
              <a:t>US Women's Caucus at the UN</a:t>
            </a:r>
            <a:endParaRPr lang="en-US" dirty="0"/>
          </a:p>
        </p:txBody>
      </p:sp>
    </p:spTree>
    <p:extLst>
      <p:ext uri="{BB962C8B-B14F-4D97-AF65-F5344CB8AC3E}">
        <p14:creationId xmlns:p14="http://schemas.microsoft.com/office/powerpoint/2010/main" val="42286165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2766" y="693383"/>
            <a:ext cx="4448583" cy="584776"/>
          </a:xfrm>
          <a:prstGeom prst="rect">
            <a:avLst/>
          </a:prstGeom>
          <a:noFill/>
        </p:spPr>
        <p:txBody>
          <a:bodyPr wrap="none" rtlCol="0">
            <a:spAutoFit/>
          </a:bodyPr>
          <a:lstStyle/>
          <a:p>
            <a:r>
              <a:rPr lang="en-US" sz="3200" b="1" i="1" dirty="0" smtClean="0">
                <a:solidFill>
                  <a:schemeClr val="accent1">
                    <a:lumMod val="75000"/>
                  </a:schemeClr>
                </a:solidFill>
              </a:rPr>
              <a:t>The Episcopal Church</a:t>
            </a:r>
            <a:endParaRPr lang="en-US" sz="3200" b="1" i="1" dirty="0">
              <a:solidFill>
                <a:schemeClr val="accent1">
                  <a:lumMod val="75000"/>
                </a:schemeClr>
              </a:solidFill>
            </a:endParaRPr>
          </a:p>
        </p:txBody>
      </p:sp>
      <p:sp>
        <p:nvSpPr>
          <p:cNvPr id="3" name="TextBox 2"/>
          <p:cNvSpPr txBox="1"/>
          <p:nvPr/>
        </p:nvSpPr>
        <p:spPr>
          <a:xfrm>
            <a:off x="1778000" y="1418380"/>
            <a:ext cx="184666" cy="369332"/>
          </a:xfrm>
          <a:prstGeom prst="rect">
            <a:avLst/>
          </a:prstGeom>
          <a:noFill/>
        </p:spPr>
        <p:txBody>
          <a:bodyPr wrap="none" rtlCol="0">
            <a:spAutoFit/>
          </a:bodyPr>
          <a:lstStyle/>
          <a:p>
            <a:r>
              <a:rPr lang="en-US" dirty="0" smtClean="0"/>
              <a:t>       </a:t>
            </a:r>
            <a:endParaRPr lang="en-US" dirty="0"/>
          </a:p>
        </p:txBody>
      </p:sp>
      <p:sp>
        <p:nvSpPr>
          <p:cNvPr id="4" name="TextBox 3"/>
          <p:cNvSpPr txBox="1"/>
          <p:nvPr/>
        </p:nvSpPr>
        <p:spPr>
          <a:xfrm>
            <a:off x="1175285" y="1418380"/>
            <a:ext cx="787381" cy="646331"/>
          </a:xfrm>
          <a:prstGeom prst="rect">
            <a:avLst/>
          </a:prstGeom>
          <a:noFill/>
        </p:spPr>
        <p:txBody>
          <a:bodyPr wrap="square" rtlCol="0">
            <a:spAutoFit/>
          </a:bodyPr>
          <a:lstStyle/>
          <a:p>
            <a:endParaRPr lang="en-US" dirty="0" smtClean="0"/>
          </a:p>
          <a:p>
            <a:endParaRPr lang="en-US" dirty="0"/>
          </a:p>
        </p:txBody>
      </p:sp>
      <p:pic>
        <p:nvPicPr>
          <p:cNvPr id="6" name="Picture 5" descr="Shiel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651" y="693383"/>
            <a:ext cx="717267" cy="897826"/>
          </a:xfrm>
          <a:prstGeom prst="rect">
            <a:avLst/>
          </a:prstGeom>
        </p:spPr>
      </p:pic>
      <p:sp>
        <p:nvSpPr>
          <p:cNvPr id="7" name="TextBox 6"/>
          <p:cNvSpPr txBox="1"/>
          <p:nvPr/>
        </p:nvSpPr>
        <p:spPr>
          <a:xfrm>
            <a:off x="454099" y="1787712"/>
            <a:ext cx="8689901" cy="4185762"/>
          </a:xfrm>
          <a:prstGeom prst="rect">
            <a:avLst/>
          </a:prstGeom>
          <a:noFill/>
        </p:spPr>
        <p:txBody>
          <a:bodyPr wrap="none" rtlCol="0">
            <a:spAutoFit/>
          </a:bodyPr>
          <a:lstStyle/>
          <a:p>
            <a:r>
              <a:rPr lang="en-US" b="1" i="1" dirty="0"/>
              <a:t>General Convention 1976-D095</a:t>
            </a:r>
          </a:p>
          <a:p>
            <a:endParaRPr lang="en-US" sz="800" dirty="0" smtClean="0"/>
          </a:p>
          <a:p>
            <a:r>
              <a:rPr lang="en-US" dirty="0" smtClean="0"/>
              <a:t>Christians </a:t>
            </a:r>
            <a:r>
              <a:rPr lang="en-US" dirty="0"/>
              <a:t>have a responsibility to limit the size of their families </a:t>
            </a:r>
            <a:endParaRPr lang="en-US" dirty="0" smtClean="0"/>
          </a:p>
          <a:p>
            <a:r>
              <a:rPr lang="en-US" dirty="0" smtClean="0"/>
              <a:t>and </a:t>
            </a:r>
            <a:r>
              <a:rPr lang="en-US" dirty="0"/>
              <a:t>to practice responsible birth </a:t>
            </a:r>
            <a:r>
              <a:rPr lang="en-US" dirty="0" smtClean="0"/>
              <a:t>control.</a:t>
            </a:r>
          </a:p>
          <a:p>
            <a:endParaRPr lang="en-US" sz="800" dirty="0" smtClean="0"/>
          </a:p>
          <a:p>
            <a:r>
              <a:rPr lang="en-US" dirty="0"/>
              <a:t>T</a:t>
            </a:r>
            <a:r>
              <a:rPr lang="en-US" dirty="0" smtClean="0"/>
              <a:t>ermination </a:t>
            </a:r>
            <a:r>
              <a:rPr lang="en-US" dirty="0"/>
              <a:t>of pregnancy is permissible in cases of rape or </a:t>
            </a:r>
            <a:r>
              <a:rPr lang="en-US" dirty="0" smtClean="0"/>
              <a:t>incest;</a:t>
            </a:r>
          </a:p>
          <a:p>
            <a:r>
              <a:rPr lang="en-US" dirty="0" smtClean="0"/>
              <a:t>where the mother's </a:t>
            </a:r>
            <a:r>
              <a:rPr lang="en-US" dirty="0"/>
              <a:t>physical or mental health is seriously threatened; </a:t>
            </a:r>
            <a:endParaRPr lang="en-US" dirty="0" smtClean="0"/>
          </a:p>
          <a:p>
            <a:r>
              <a:rPr lang="en-US" dirty="0" smtClean="0"/>
              <a:t>where </a:t>
            </a:r>
            <a:r>
              <a:rPr lang="en-US" dirty="0"/>
              <a:t>child would be born seriously deformed in mind or </a:t>
            </a:r>
            <a:r>
              <a:rPr lang="en-US" dirty="0" smtClean="0"/>
              <a:t>body. </a:t>
            </a:r>
            <a:endParaRPr lang="en-US" dirty="0"/>
          </a:p>
          <a:p>
            <a:endParaRPr lang="en-US" sz="800" dirty="0"/>
          </a:p>
          <a:p>
            <a:r>
              <a:rPr lang="en-US" dirty="0"/>
              <a:t>I</a:t>
            </a:r>
            <a:r>
              <a:rPr lang="en-US" dirty="0" smtClean="0"/>
              <a:t>f </a:t>
            </a:r>
            <a:r>
              <a:rPr lang="en-US" dirty="0"/>
              <a:t>abortion is considered for other reasons, </a:t>
            </a:r>
            <a:endParaRPr lang="en-US" dirty="0" smtClean="0"/>
          </a:p>
          <a:p>
            <a:r>
              <a:rPr lang="en-US" dirty="0" smtClean="0"/>
              <a:t>one </a:t>
            </a:r>
            <a:r>
              <a:rPr lang="en-US" dirty="0"/>
              <a:t>should first seek other preferable courses of </a:t>
            </a:r>
            <a:r>
              <a:rPr lang="en-US" dirty="0" smtClean="0"/>
              <a:t>action</a:t>
            </a:r>
            <a:r>
              <a:rPr lang="en-US" dirty="0"/>
              <a:t> </a:t>
            </a:r>
            <a:r>
              <a:rPr lang="en-US" dirty="0" smtClean="0"/>
              <a:t>such as adoption</a:t>
            </a:r>
            <a:endParaRPr lang="en-US" dirty="0"/>
          </a:p>
          <a:p>
            <a:endParaRPr lang="en-US" sz="800" dirty="0"/>
          </a:p>
          <a:p>
            <a:r>
              <a:rPr lang="en-US" dirty="0"/>
              <a:t>T</a:t>
            </a:r>
            <a:r>
              <a:rPr lang="en-US" dirty="0" smtClean="0"/>
              <a:t>he </a:t>
            </a:r>
            <a:r>
              <a:rPr lang="en-US" dirty="0"/>
              <a:t>Episcopal Church is unequivocally opposed to any state or national legislation </a:t>
            </a:r>
            <a:endParaRPr lang="en-US" dirty="0" smtClean="0"/>
          </a:p>
          <a:p>
            <a:r>
              <a:rPr lang="en-US" dirty="0" smtClean="0"/>
              <a:t>that </a:t>
            </a:r>
            <a:r>
              <a:rPr lang="en-US" dirty="0"/>
              <a:t>would abridge or deny the right of individuals to reach informed </a:t>
            </a:r>
            <a:r>
              <a:rPr lang="en-US" dirty="0" smtClean="0"/>
              <a:t>decisions</a:t>
            </a:r>
          </a:p>
          <a:p>
            <a:r>
              <a:rPr lang="en-US" dirty="0" smtClean="0"/>
              <a:t>in </a:t>
            </a:r>
            <a:r>
              <a:rPr lang="en-US" dirty="0"/>
              <a:t>this matter and to act upon them</a:t>
            </a:r>
            <a:r>
              <a:rPr lang="en-US" dirty="0" smtClean="0"/>
              <a:t>.</a:t>
            </a:r>
            <a:endParaRPr lang="en-US" i="1" dirty="0"/>
          </a:p>
          <a:p>
            <a:endParaRPr lang="en-US" i="1" dirty="0"/>
          </a:p>
          <a:p>
            <a:endParaRPr lang="en-US" dirty="0"/>
          </a:p>
        </p:txBody>
      </p:sp>
    </p:spTree>
    <p:extLst>
      <p:ext uri="{BB962C8B-B14F-4D97-AF65-F5344CB8AC3E}">
        <p14:creationId xmlns:p14="http://schemas.microsoft.com/office/powerpoint/2010/main" val="48556508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59877" y="403091"/>
            <a:ext cx="855974" cy="1151452"/>
          </a:xfrm>
          <a:prstGeom prst="rect">
            <a:avLst/>
          </a:prstGeom>
        </p:spPr>
      </p:pic>
      <p:sp>
        <p:nvSpPr>
          <p:cNvPr id="4" name="TextBox 3"/>
          <p:cNvSpPr txBox="1"/>
          <p:nvPr/>
        </p:nvSpPr>
        <p:spPr>
          <a:xfrm>
            <a:off x="2334452" y="603889"/>
            <a:ext cx="5067342" cy="584776"/>
          </a:xfrm>
          <a:prstGeom prst="rect">
            <a:avLst/>
          </a:prstGeom>
          <a:noFill/>
        </p:spPr>
        <p:txBody>
          <a:bodyPr wrap="none" rtlCol="0">
            <a:spAutoFit/>
          </a:bodyPr>
          <a:lstStyle/>
          <a:p>
            <a:r>
              <a:rPr lang="en-US" sz="3200" b="1" i="1" dirty="0" smtClean="0">
                <a:solidFill>
                  <a:srgbClr val="FF0000"/>
                </a:solidFill>
              </a:rPr>
              <a:t>United Methodist Church</a:t>
            </a:r>
            <a:endParaRPr lang="en-US" sz="3200" b="1" i="1" dirty="0">
              <a:solidFill>
                <a:srgbClr val="FF0000"/>
              </a:solidFill>
            </a:endParaRPr>
          </a:p>
        </p:txBody>
      </p:sp>
      <p:sp>
        <p:nvSpPr>
          <p:cNvPr id="5" name="TextBox 4"/>
          <p:cNvSpPr txBox="1"/>
          <p:nvPr/>
        </p:nvSpPr>
        <p:spPr>
          <a:xfrm>
            <a:off x="727390" y="1602019"/>
            <a:ext cx="8272669" cy="4462761"/>
          </a:xfrm>
          <a:prstGeom prst="rect">
            <a:avLst/>
          </a:prstGeom>
          <a:noFill/>
        </p:spPr>
        <p:txBody>
          <a:bodyPr wrap="none" rtlCol="0">
            <a:spAutoFit/>
          </a:bodyPr>
          <a:lstStyle/>
          <a:p>
            <a:r>
              <a:rPr lang="en-US" sz="1600" b="1" i="1" dirty="0"/>
              <a:t>United Methodist Church Book of Discipline 2016, "Social Principles"</a:t>
            </a:r>
          </a:p>
          <a:p>
            <a:endParaRPr lang="en-US" sz="800" dirty="0" smtClean="0"/>
          </a:p>
          <a:p>
            <a:r>
              <a:rPr lang="en-US" sz="1600" dirty="0" smtClean="0"/>
              <a:t>Our </a:t>
            </a:r>
            <a:r>
              <a:rPr lang="en-US" sz="1600" dirty="0"/>
              <a:t>belief in the sanctity of unborn human life makes us reluctant to approve abortion. </a:t>
            </a:r>
            <a:endParaRPr lang="en-US" sz="1600" dirty="0" smtClean="0"/>
          </a:p>
          <a:p>
            <a:r>
              <a:rPr lang="en-US" sz="1600" dirty="0" smtClean="0"/>
              <a:t>But </a:t>
            </a:r>
            <a:r>
              <a:rPr lang="en-US" sz="1600" dirty="0"/>
              <a:t>we are equally bound to respect the sacredness of the life and well-</a:t>
            </a:r>
            <a:r>
              <a:rPr lang="en-US" sz="1600" dirty="0" smtClean="0"/>
              <a:t>being</a:t>
            </a:r>
          </a:p>
          <a:p>
            <a:r>
              <a:rPr lang="en-US" sz="1600" dirty="0" smtClean="0"/>
              <a:t>of </a:t>
            </a:r>
            <a:r>
              <a:rPr lang="en-US" sz="1600" dirty="0"/>
              <a:t>the mother and the unborn child. </a:t>
            </a:r>
            <a:endParaRPr lang="en-US" sz="1600" dirty="0" smtClean="0"/>
          </a:p>
          <a:p>
            <a:endParaRPr lang="en-US" sz="800" dirty="0"/>
          </a:p>
          <a:p>
            <a:r>
              <a:rPr lang="en-US" sz="1600" dirty="0"/>
              <a:t>We recognize tragic conflicts of life with life that may justify abortion</a:t>
            </a:r>
            <a:r>
              <a:rPr lang="en-US" sz="1600" dirty="0" smtClean="0"/>
              <a:t>,</a:t>
            </a:r>
          </a:p>
          <a:p>
            <a:r>
              <a:rPr lang="en-US" sz="1600" dirty="0" smtClean="0"/>
              <a:t>and </a:t>
            </a:r>
            <a:r>
              <a:rPr lang="en-US" sz="1600" dirty="0"/>
              <a:t>in such cases we support the legal option of abortion </a:t>
            </a:r>
            <a:endParaRPr lang="en-US" sz="1600" dirty="0" smtClean="0"/>
          </a:p>
          <a:p>
            <a:r>
              <a:rPr lang="en-US" sz="1600" dirty="0" smtClean="0"/>
              <a:t>under </a:t>
            </a:r>
            <a:r>
              <a:rPr lang="en-US" sz="1600" dirty="0"/>
              <a:t>proper medical procedures by certified medical providers. </a:t>
            </a:r>
            <a:endParaRPr lang="en-US" sz="800" dirty="0"/>
          </a:p>
          <a:p>
            <a:endParaRPr lang="en-US" sz="800" dirty="0"/>
          </a:p>
          <a:p>
            <a:r>
              <a:rPr lang="en-US" sz="1600" dirty="0"/>
              <a:t>We entrust God to provide guidance, wisdom, and discernment </a:t>
            </a:r>
            <a:endParaRPr lang="en-US" sz="1600" dirty="0" smtClean="0"/>
          </a:p>
          <a:p>
            <a:r>
              <a:rPr lang="en-US" sz="1600" dirty="0" smtClean="0"/>
              <a:t>to </a:t>
            </a:r>
            <a:r>
              <a:rPr lang="en-US" sz="1600" dirty="0"/>
              <a:t>those facing an unintended pregnancy. </a:t>
            </a:r>
            <a:endParaRPr lang="en-US" sz="1600" dirty="0" smtClean="0"/>
          </a:p>
          <a:p>
            <a:endParaRPr lang="en-US" sz="800" dirty="0" smtClean="0"/>
          </a:p>
          <a:p>
            <a:r>
              <a:rPr lang="en-US" sz="1600" dirty="0"/>
              <a:t>The Church shall encourage ministries to reduce unintended </a:t>
            </a:r>
            <a:r>
              <a:rPr lang="en-US" sz="1600" dirty="0" smtClean="0"/>
              <a:t>pregnancies</a:t>
            </a:r>
          </a:p>
          <a:p>
            <a:r>
              <a:rPr lang="en-US" sz="1600" dirty="0" smtClean="0"/>
              <a:t>such </a:t>
            </a:r>
            <a:r>
              <a:rPr lang="en-US" sz="1600" dirty="0"/>
              <a:t>as comprehensive, age-appropriate sexuality </a:t>
            </a:r>
            <a:r>
              <a:rPr lang="en-US" sz="1600" dirty="0" smtClean="0"/>
              <a:t>education</a:t>
            </a:r>
            <a:endParaRPr lang="en-US" sz="1600" dirty="0"/>
          </a:p>
          <a:p>
            <a:r>
              <a:rPr lang="en-US" sz="1600" dirty="0" smtClean="0"/>
              <a:t>advocacy </a:t>
            </a:r>
            <a:r>
              <a:rPr lang="en-US" sz="1600" dirty="0"/>
              <a:t>in regard to </a:t>
            </a:r>
            <a:r>
              <a:rPr lang="en-US" sz="1600" dirty="0" smtClean="0"/>
              <a:t>contraception </a:t>
            </a:r>
          </a:p>
          <a:p>
            <a:r>
              <a:rPr lang="en-US" sz="1600" dirty="0" smtClean="0"/>
              <a:t>and </a:t>
            </a:r>
            <a:r>
              <a:rPr lang="en-US" sz="1600" dirty="0"/>
              <a:t>support of initiatives that enhance the quality of life for all women and </a:t>
            </a:r>
            <a:r>
              <a:rPr lang="en-US" sz="1600" dirty="0" smtClean="0"/>
              <a:t>girls.</a:t>
            </a:r>
            <a:endParaRPr lang="en-US" sz="1600" dirty="0"/>
          </a:p>
          <a:p>
            <a:endParaRPr lang="en-US" dirty="0"/>
          </a:p>
          <a:p>
            <a:endParaRPr lang="en-US" dirty="0"/>
          </a:p>
        </p:txBody>
      </p:sp>
    </p:spTree>
    <p:extLst>
      <p:ext uri="{BB962C8B-B14F-4D97-AF65-F5344CB8AC3E}">
        <p14:creationId xmlns:p14="http://schemas.microsoft.com/office/powerpoint/2010/main" val="39560615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5733" y="1815238"/>
            <a:ext cx="8184648" cy="4955203"/>
          </a:xfrm>
          <a:prstGeom prst="rect">
            <a:avLst/>
          </a:prstGeom>
          <a:noFill/>
        </p:spPr>
        <p:txBody>
          <a:bodyPr wrap="none" rtlCol="0">
            <a:spAutoFit/>
          </a:bodyPr>
          <a:lstStyle/>
          <a:p>
            <a:r>
              <a:rPr lang="en-US" sz="1600" b="1" i="1" dirty="0"/>
              <a:t>Baptist Faith and Message </a:t>
            </a:r>
            <a:r>
              <a:rPr lang="en-US" sz="1600" b="1" i="1" dirty="0" smtClean="0"/>
              <a:t>2020</a:t>
            </a:r>
            <a:endParaRPr lang="en-US" sz="1600" b="1" dirty="0" smtClean="0"/>
          </a:p>
          <a:p>
            <a:r>
              <a:rPr lang="en-US" sz="1600" dirty="0" smtClean="0"/>
              <a:t>Children</a:t>
            </a:r>
            <a:r>
              <a:rPr lang="en-US" sz="1600" dirty="0"/>
              <a:t>, from the moment of conception, are a blessing and heritage from the Lord</a:t>
            </a:r>
            <a:r>
              <a:rPr lang="en-US" sz="1600" dirty="0" smtClean="0"/>
              <a:t>.</a:t>
            </a:r>
          </a:p>
          <a:p>
            <a:endParaRPr lang="en-US" sz="800" dirty="0"/>
          </a:p>
          <a:p>
            <a:r>
              <a:rPr lang="en-US" sz="1600" b="1" i="1" dirty="0"/>
              <a:t>Southern Baptist Convention Annual Meeting June 2021, "On Abolishing Abortion." </a:t>
            </a:r>
          </a:p>
          <a:p>
            <a:r>
              <a:rPr lang="en-US" sz="1600" dirty="0" smtClean="0"/>
              <a:t>All </a:t>
            </a:r>
            <a:r>
              <a:rPr lang="en-US" sz="1600" dirty="0"/>
              <a:t>humans are created in God’s image by, through, and for Jesus to the glory of God</a:t>
            </a:r>
            <a:r>
              <a:rPr lang="en-US" sz="1600" dirty="0" smtClean="0"/>
              <a:t>,</a:t>
            </a:r>
          </a:p>
          <a:p>
            <a:r>
              <a:rPr lang="en-US" sz="1600" dirty="0" smtClean="0"/>
              <a:t>and </a:t>
            </a:r>
            <a:r>
              <a:rPr lang="en-US" sz="1600" dirty="0"/>
              <a:t>all souls belong to </a:t>
            </a:r>
            <a:r>
              <a:rPr lang="en-US" sz="1600" dirty="0" smtClean="0"/>
              <a:t>Him (Genesis 1:27). </a:t>
            </a:r>
          </a:p>
          <a:p>
            <a:endParaRPr lang="en-US" sz="800" i="1" dirty="0"/>
          </a:p>
          <a:p>
            <a:r>
              <a:rPr lang="en-US" sz="1600" dirty="0"/>
              <a:t>To murder any preborn image-bearer is a sin violating </a:t>
            </a:r>
            <a:r>
              <a:rPr lang="en-US" sz="1600" dirty="0" smtClean="0"/>
              <a:t>... the </a:t>
            </a:r>
            <a:r>
              <a:rPr lang="en-US" sz="1600" dirty="0"/>
              <a:t>sixth </a:t>
            </a:r>
            <a:r>
              <a:rPr lang="en-US" sz="1600" dirty="0" smtClean="0"/>
              <a:t>commandment</a:t>
            </a:r>
          </a:p>
          <a:p>
            <a:r>
              <a:rPr lang="en-US" sz="1600" dirty="0" smtClean="0"/>
              <a:t>forbidding </a:t>
            </a:r>
            <a:r>
              <a:rPr lang="en-US" sz="1600" dirty="0"/>
              <a:t>murder, and as such, is ultimately an assault on God’s image</a:t>
            </a:r>
            <a:r>
              <a:rPr lang="en-US" sz="1600" dirty="0" smtClean="0"/>
              <a:t>,</a:t>
            </a:r>
          </a:p>
          <a:p>
            <a:r>
              <a:rPr lang="en-US" sz="1600" dirty="0" smtClean="0"/>
              <a:t>seeking </a:t>
            </a:r>
            <a:r>
              <a:rPr lang="en-US" sz="1600" dirty="0"/>
              <a:t>to usurp God’s sovereignty as Creator </a:t>
            </a:r>
            <a:r>
              <a:rPr lang="en-US" sz="1600" dirty="0" smtClean="0"/>
              <a:t>(Genesis 9:6, Exodus 20:13).</a:t>
            </a:r>
          </a:p>
          <a:p>
            <a:endParaRPr lang="en-US" sz="800" dirty="0" smtClean="0"/>
          </a:p>
          <a:p>
            <a:r>
              <a:rPr lang="en-US" sz="1600" dirty="0"/>
              <a:t>Abortion is murder, and we reject any position that allows for any </a:t>
            </a:r>
            <a:r>
              <a:rPr lang="en-US" sz="1600" dirty="0" smtClean="0"/>
              <a:t>exceptions</a:t>
            </a:r>
          </a:p>
          <a:p>
            <a:r>
              <a:rPr lang="en-US" sz="1600" dirty="0" smtClean="0"/>
              <a:t>to </a:t>
            </a:r>
            <a:r>
              <a:rPr lang="en-US" sz="1600" dirty="0"/>
              <a:t>the legal protection of our preborn neighbors</a:t>
            </a:r>
            <a:r>
              <a:rPr lang="en-US" sz="1600" dirty="0" smtClean="0"/>
              <a:t>.</a:t>
            </a:r>
          </a:p>
          <a:p>
            <a:endParaRPr lang="en-US" sz="800" dirty="0"/>
          </a:p>
          <a:p>
            <a:r>
              <a:rPr lang="en-US" sz="1600" dirty="0"/>
              <a:t>We affirm that the murder of preborn children is a crime against </a:t>
            </a:r>
            <a:r>
              <a:rPr lang="en-US" sz="1600" dirty="0" smtClean="0"/>
              <a:t>humanity.</a:t>
            </a:r>
          </a:p>
          <a:p>
            <a:endParaRPr lang="en-US" sz="800" dirty="0" smtClean="0"/>
          </a:p>
          <a:p>
            <a:r>
              <a:rPr lang="en-US" sz="1600" dirty="0" smtClean="0"/>
              <a:t>We </a:t>
            </a:r>
            <a:r>
              <a:rPr lang="en-US" sz="1600" dirty="0"/>
              <a:t>call upon governing authorities at all levels to repent </a:t>
            </a:r>
            <a:r>
              <a:rPr lang="en-US" sz="1600" dirty="0" smtClean="0"/>
              <a:t>and ... exhorting them</a:t>
            </a:r>
          </a:p>
          <a:p>
            <a:r>
              <a:rPr lang="en-US" sz="1600" dirty="0" smtClean="0"/>
              <a:t>to </a:t>
            </a:r>
            <a:r>
              <a:rPr lang="en-US" sz="1600" dirty="0"/>
              <a:t>bear fruit in keeping with repentance by faithfully executing their responsibilities </a:t>
            </a:r>
            <a:endParaRPr lang="en-US" sz="1600" dirty="0" smtClean="0"/>
          </a:p>
          <a:p>
            <a:r>
              <a:rPr lang="en-US" sz="1600" dirty="0" smtClean="0"/>
              <a:t>as </a:t>
            </a:r>
            <a:r>
              <a:rPr lang="en-US" sz="1600" dirty="0"/>
              <a:t>God’s servants of justice </a:t>
            </a:r>
            <a:r>
              <a:rPr lang="en-US" sz="1600" dirty="0" smtClean="0"/>
              <a:t>... </a:t>
            </a:r>
            <a:r>
              <a:rPr lang="en-US" sz="1600" dirty="0"/>
              <a:t>abolishing abortion immediately</a:t>
            </a:r>
            <a:r>
              <a:rPr lang="en-US" sz="1600" dirty="0" smtClean="0"/>
              <a:t>, without exception</a:t>
            </a:r>
          </a:p>
          <a:p>
            <a:r>
              <a:rPr lang="en-US" sz="1600" dirty="0" smtClean="0"/>
              <a:t>or </a:t>
            </a:r>
            <a:r>
              <a:rPr lang="en-US" sz="1600" dirty="0"/>
              <a:t>compromise </a:t>
            </a:r>
            <a:r>
              <a:rPr lang="en-US" sz="1600" dirty="0" smtClean="0"/>
              <a:t>(Romans 13:4). </a:t>
            </a:r>
          </a:p>
          <a:p>
            <a:endParaRPr lang="en-US" i="1" dirty="0"/>
          </a:p>
          <a:p>
            <a:endParaRPr lang="en-US" dirty="0"/>
          </a:p>
        </p:txBody>
      </p:sp>
      <p:pic>
        <p:nvPicPr>
          <p:cNvPr id="4" name="Picture 3"/>
          <p:cNvPicPr>
            <a:picLocks noChangeAspect="1"/>
          </p:cNvPicPr>
          <p:nvPr/>
        </p:nvPicPr>
        <p:blipFill>
          <a:blip r:embed="rId2"/>
          <a:stretch>
            <a:fillRect/>
          </a:stretch>
        </p:blipFill>
        <p:spPr>
          <a:xfrm>
            <a:off x="746840" y="260786"/>
            <a:ext cx="889615" cy="1189846"/>
          </a:xfrm>
          <a:prstGeom prst="rect">
            <a:avLst/>
          </a:prstGeom>
        </p:spPr>
      </p:pic>
      <p:sp>
        <p:nvSpPr>
          <p:cNvPr id="5" name="TextBox 4"/>
          <p:cNvSpPr txBox="1"/>
          <p:nvPr/>
        </p:nvSpPr>
        <p:spPr>
          <a:xfrm>
            <a:off x="2060973" y="533565"/>
            <a:ext cx="5825562" cy="584776"/>
          </a:xfrm>
          <a:prstGeom prst="rect">
            <a:avLst/>
          </a:prstGeom>
          <a:noFill/>
        </p:spPr>
        <p:txBody>
          <a:bodyPr wrap="none" rtlCol="0">
            <a:spAutoFit/>
          </a:bodyPr>
          <a:lstStyle/>
          <a:p>
            <a:r>
              <a:rPr lang="en-US" sz="3200" b="1" i="1" dirty="0" smtClean="0">
                <a:solidFill>
                  <a:schemeClr val="bg2">
                    <a:lumMod val="25000"/>
                  </a:schemeClr>
                </a:solidFill>
              </a:rPr>
              <a:t>Southern Baptist Convention</a:t>
            </a:r>
            <a:endParaRPr lang="en-US" sz="3200" b="1" i="1" dirty="0">
              <a:solidFill>
                <a:schemeClr val="bg2">
                  <a:lumMod val="25000"/>
                </a:schemeClr>
              </a:solidFill>
            </a:endParaRPr>
          </a:p>
        </p:txBody>
      </p:sp>
    </p:spTree>
    <p:extLst>
      <p:ext uri="{BB962C8B-B14F-4D97-AF65-F5344CB8AC3E}">
        <p14:creationId xmlns:p14="http://schemas.microsoft.com/office/powerpoint/2010/main" val="27612755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9719" y="1857023"/>
            <a:ext cx="6838919" cy="4616649"/>
          </a:xfrm>
          <a:prstGeom prst="rect">
            <a:avLst/>
          </a:prstGeom>
          <a:noFill/>
        </p:spPr>
        <p:txBody>
          <a:bodyPr wrap="square" rtlCol="0">
            <a:spAutoFit/>
          </a:bodyPr>
          <a:lstStyle/>
          <a:p>
            <a:r>
              <a:rPr lang="en-US" sz="1600" dirty="0" smtClean="0"/>
              <a:t>Genesis </a:t>
            </a:r>
            <a:r>
              <a:rPr lang="en-US" sz="1600" dirty="0"/>
              <a:t>1:</a:t>
            </a:r>
            <a:r>
              <a:rPr lang="en-US" sz="1600" dirty="0" smtClean="0"/>
              <a:t>27	So God created mankind in his own image, in 			the image of God he created them, male and 			female he created them. </a:t>
            </a:r>
          </a:p>
          <a:p>
            <a:endParaRPr lang="en-US" sz="800" dirty="0"/>
          </a:p>
          <a:p>
            <a:r>
              <a:rPr lang="en-US" sz="1600" dirty="0"/>
              <a:t>Genesis 9</a:t>
            </a:r>
            <a:r>
              <a:rPr lang="en-US" sz="1600" dirty="0" smtClean="0"/>
              <a:t>:6	Whoever sheds human blood, by humans shall 			their blood be shed; for in the image of God 		has God created mankind.  </a:t>
            </a:r>
          </a:p>
          <a:p>
            <a:endParaRPr lang="en-US" sz="800" dirty="0"/>
          </a:p>
          <a:p>
            <a:r>
              <a:rPr lang="en-US" sz="1600" dirty="0" smtClean="0"/>
              <a:t>Exodus </a:t>
            </a:r>
            <a:r>
              <a:rPr lang="en-US" sz="1600" dirty="0"/>
              <a:t>20:</a:t>
            </a:r>
            <a:r>
              <a:rPr lang="en-US" sz="1600" dirty="0" smtClean="0"/>
              <a:t>13	You shall not murder. </a:t>
            </a:r>
            <a:endParaRPr lang="en-US" sz="1600" dirty="0"/>
          </a:p>
          <a:p>
            <a:endParaRPr lang="en-US" sz="800" dirty="0"/>
          </a:p>
          <a:p>
            <a:r>
              <a:rPr lang="en-US" sz="1600" dirty="0" smtClean="0"/>
              <a:t>Romans </a:t>
            </a:r>
            <a:r>
              <a:rPr lang="en-US" sz="1600" dirty="0"/>
              <a:t>13:</a:t>
            </a:r>
            <a:r>
              <a:rPr lang="en-US" sz="1600" dirty="0" smtClean="0"/>
              <a:t>4	For the one in authority is God's servant for 			your good.  But if you do wrong, be afraid, for 			rulers do not bear the sword for no reason. 			They are God's servant, agents of wrath to 			bring punishment on the wrong-doer.</a:t>
            </a:r>
          </a:p>
          <a:p>
            <a:endParaRPr lang="en-US" sz="800" dirty="0"/>
          </a:p>
          <a:p>
            <a:r>
              <a:rPr lang="en-US" sz="1600" i="1" dirty="0" smtClean="0"/>
              <a:t>Translation: New International Version</a:t>
            </a:r>
            <a:endParaRPr lang="en-US" sz="1600" i="1" dirty="0"/>
          </a:p>
          <a:p>
            <a:endParaRPr lang="en-US" dirty="0" smtClean="0"/>
          </a:p>
          <a:p>
            <a:endParaRPr lang="en-US" dirty="0"/>
          </a:p>
          <a:p>
            <a:endParaRPr lang="en-US" dirty="0"/>
          </a:p>
        </p:txBody>
      </p:sp>
      <p:pic>
        <p:nvPicPr>
          <p:cNvPr id="4" name="Picture 3"/>
          <p:cNvPicPr>
            <a:picLocks noChangeAspect="1"/>
          </p:cNvPicPr>
          <p:nvPr/>
        </p:nvPicPr>
        <p:blipFill>
          <a:blip r:embed="rId2"/>
          <a:stretch>
            <a:fillRect/>
          </a:stretch>
        </p:blipFill>
        <p:spPr>
          <a:xfrm>
            <a:off x="893319" y="389466"/>
            <a:ext cx="889615" cy="1189846"/>
          </a:xfrm>
          <a:prstGeom prst="rect">
            <a:avLst/>
          </a:prstGeom>
        </p:spPr>
      </p:pic>
      <p:sp>
        <p:nvSpPr>
          <p:cNvPr id="5" name="TextBox 4"/>
          <p:cNvSpPr txBox="1"/>
          <p:nvPr/>
        </p:nvSpPr>
        <p:spPr>
          <a:xfrm>
            <a:off x="2336801" y="595529"/>
            <a:ext cx="6146799" cy="677108"/>
          </a:xfrm>
          <a:prstGeom prst="rect">
            <a:avLst/>
          </a:prstGeom>
          <a:noFill/>
        </p:spPr>
        <p:txBody>
          <a:bodyPr wrap="square" rtlCol="0">
            <a:spAutoFit/>
          </a:bodyPr>
          <a:lstStyle/>
          <a:p>
            <a:r>
              <a:rPr lang="en-US" sz="2000" b="1" i="1" dirty="0" smtClean="0">
                <a:solidFill>
                  <a:srgbClr val="073C65"/>
                </a:solidFill>
              </a:rPr>
              <a:t>Examples of Biblical </a:t>
            </a:r>
            <a:r>
              <a:rPr lang="en-US" sz="2000" b="1" i="1" dirty="0">
                <a:solidFill>
                  <a:srgbClr val="073C65"/>
                </a:solidFill>
              </a:rPr>
              <a:t>passages in SBC </a:t>
            </a:r>
            <a:r>
              <a:rPr lang="en-US" sz="2000" b="1" i="1" dirty="0" smtClean="0">
                <a:solidFill>
                  <a:srgbClr val="073C65"/>
                </a:solidFill>
              </a:rPr>
              <a:t>resolutions </a:t>
            </a:r>
            <a:endParaRPr lang="en-US" sz="2000" b="1" i="1" dirty="0">
              <a:solidFill>
                <a:srgbClr val="073C65"/>
              </a:solidFill>
            </a:endParaRPr>
          </a:p>
          <a:p>
            <a:endParaRPr lang="en-US" dirty="0"/>
          </a:p>
        </p:txBody>
      </p:sp>
    </p:spTree>
    <p:extLst>
      <p:ext uri="{BB962C8B-B14F-4D97-AF65-F5344CB8AC3E}">
        <p14:creationId xmlns:p14="http://schemas.microsoft.com/office/powerpoint/2010/main" val="23190284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4605" y="650784"/>
            <a:ext cx="4753354" cy="584776"/>
          </a:xfrm>
          <a:prstGeom prst="rect">
            <a:avLst/>
          </a:prstGeom>
          <a:noFill/>
        </p:spPr>
        <p:txBody>
          <a:bodyPr wrap="none" rtlCol="0">
            <a:spAutoFit/>
          </a:bodyPr>
          <a:lstStyle/>
          <a:p>
            <a:r>
              <a:rPr lang="en-US" sz="3200" b="1" i="1" dirty="0" smtClean="0">
                <a:solidFill>
                  <a:schemeClr val="accent6">
                    <a:lumMod val="75000"/>
                  </a:schemeClr>
                </a:solidFill>
              </a:rPr>
              <a:t>Roman Catholic Church</a:t>
            </a:r>
            <a:endParaRPr lang="en-US" sz="3200" b="1" i="1" dirty="0">
              <a:solidFill>
                <a:schemeClr val="accent6">
                  <a:lumMod val="75000"/>
                </a:schemeClr>
              </a:solidFill>
            </a:endParaRPr>
          </a:p>
        </p:txBody>
      </p:sp>
      <p:pic>
        <p:nvPicPr>
          <p:cNvPr id="3" name="Picture 2" descr="papal_symbol.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653" y="415266"/>
            <a:ext cx="821580" cy="1091801"/>
          </a:xfrm>
          <a:prstGeom prst="rect">
            <a:avLst/>
          </a:prstGeom>
        </p:spPr>
      </p:pic>
      <p:sp>
        <p:nvSpPr>
          <p:cNvPr id="4" name="TextBox 3"/>
          <p:cNvSpPr txBox="1"/>
          <p:nvPr/>
        </p:nvSpPr>
        <p:spPr>
          <a:xfrm>
            <a:off x="472605" y="1507067"/>
            <a:ext cx="8519580" cy="5663090"/>
          </a:xfrm>
          <a:prstGeom prst="rect">
            <a:avLst/>
          </a:prstGeom>
          <a:noFill/>
        </p:spPr>
        <p:txBody>
          <a:bodyPr wrap="none" rtlCol="0">
            <a:spAutoFit/>
          </a:bodyPr>
          <a:lstStyle/>
          <a:p>
            <a:r>
              <a:rPr lang="en-US" sz="1600" dirty="0" smtClean="0"/>
              <a:t>Early Catholic ideas of "</a:t>
            </a:r>
            <a:r>
              <a:rPr lang="en-US" sz="1600" dirty="0" err="1" smtClean="0"/>
              <a:t>ensoulment</a:t>
            </a:r>
            <a:r>
              <a:rPr lang="en-US" sz="1600" dirty="0" smtClean="0"/>
              <a:t>" based on Greek thinking from Aristotle: </a:t>
            </a:r>
          </a:p>
          <a:p>
            <a:r>
              <a:rPr lang="en-US" sz="1600" dirty="0"/>
              <a:t>I</a:t>
            </a:r>
            <a:r>
              <a:rPr lang="en-US" sz="1600" dirty="0" smtClean="0"/>
              <a:t>n the first few weeks of pregnancy, the fetus is "unformed"</a:t>
            </a:r>
          </a:p>
          <a:p>
            <a:r>
              <a:rPr lang="en-US" sz="1600" dirty="0" smtClean="0"/>
              <a:t>then receives a rational soul at quickening. </a:t>
            </a:r>
          </a:p>
          <a:p>
            <a:r>
              <a:rPr lang="en-US" sz="1600" dirty="0" smtClean="0"/>
              <a:t>Catholic penalties for abortion before </a:t>
            </a:r>
            <a:r>
              <a:rPr lang="en-US" sz="1600" dirty="0" err="1" smtClean="0"/>
              <a:t>ensoulment</a:t>
            </a:r>
            <a:r>
              <a:rPr lang="en-US" sz="1600" dirty="0" smtClean="0"/>
              <a:t> were less severe, though still a sin. </a:t>
            </a:r>
          </a:p>
          <a:p>
            <a:r>
              <a:rPr lang="en-US" sz="1600" dirty="0" smtClean="0"/>
              <a:t>Abortion after </a:t>
            </a:r>
            <a:r>
              <a:rPr lang="en-US" sz="1600" dirty="0" err="1" smtClean="0"/>
              <a:t>ensoulment</a:t>
            </a:r>
            <a:r>
              <a:rPr lang="en-US" sz="1600" dirty="0" smtClean="0"/>
              <a:t> was viewed as murder.</a:t>
            </a:r>
          </a:p>
          <a:p>
            <a:r>
              <a:rPr lang="en-US" sz="1600" dirty="0" smtClean="0"/>
              <a:t>Those views changed in 19</a:t>
            </a:r>
            <a:r>
              <a:rPr lang="en-US" sz="1600" baseline="30000" dirty="0" smtClean="0"/>
              <a:t>th</a:t>
            </a:r>
            <a:r>
              <a:rPr lang="en-US" sz="1600" dirty="0" smtClean="0"/>
              <a:t> century with scientific understanding of conception.</a:t>
            </a:r>
          </a:p>
          <a:p>
            <a:endParaRPr lang="en-US" sz="800" b="1" dirty="0" smtClean="0"/>
          </a:p>
          <a:p>
            <a:r>
              <a:rPr lang="en-US" sz="1600" b="1" dirty="0" smtClean="0"/>
              <a:t>From </a:t>
            </a:r>
            <a:r>
              <a:rPr lang="en-US" sz="1600" b="1" smtClean="0"/>
              <a:t>the </a:t>
            </a:r>
            <a:r>
              <a:rPr lang="en-US" sz="1600" b="1" i="1" smtClean="0"/>
              <a:t>Catechism </a:t>
            </a:r>
            <a:r>
              <a:rPr lang="en-US" sz="1600" b="1" i="1" dirty="0" smtClean="0"/>
              <a:t>of the Catholic Church </a:t>
            </a:r>
            <a:r>
              <a:rPr lang="en-US" sz="1600" b="1" dirty="0" smtClean="0"/>
              <a:t>2016:</a:t>
            </a:r>
            <a:endParaRPr lang="en-US" sz="1600" b="1" dirty="0"/>
          </a:p>
          <a:p>
            <a:r>
              <a:rPr lang="en-US" sz="1600" dirty="0"/>
              <a:t>Human life must be respected and protected absolutely from the moment of </a:t>
            </a:r>
            <a:endParaRPr lang="en-US" sz="1600" dirty="0" smtClean="0"/>
          </a:p>
          <a:p>
            <a:r>
              <a:rPr lang="en-US" sz="1600" dirty="0" smtClean="0"/>
              <a:t>conception</a:t>
            </a:r>
            <a:r>
              <a:rPr lang="en-US" sz="1600" dirty="0"/>
              <a:t>. From the first moment of his existence, a human being must be </a:t>
            </a:r>
            <a:endParaRPr lang="en-US" sz="1600" dirty="0" smtClean="0"/>
          </a:p>
          <a:p>
            <a:r>
              <a:rPr lang="en-US" sz="1600" dirty="0" smtClean="0"/>
              <a:t>recognized </a:t>
            </a:r>
            <a:r>
              <a:rPr lang="en-US" sz="1600" dirty="0"/>
              <a:t>as having the rights of a person - among which is the inviolable right </a:t>
            </a:r>
            <a:endParaRPr lang="en-US" sz="1600" dirty="0" smtClean="0"/>
          </a:p>
          <a:p>
            <a:r>
              <a:rPr lang="en-US" sz="1600" dirty="0" smtClean="0"/>
              <a:t>of </a:t>
            </a:r>
            <a:r>
              <a:rPr lang="en-US" sz="1600" dirty="0"/>
              <a:t>every innocent being to </a:t>
            </a:r>
            <a:r>
              <a:rPr lang="en-US" sz="1600" dirty="0" smtClean="0"/>
              <a:t>life </a:t>
            </a:r>
            <a:r>
              <a:rPr lang="en-US" sz="1600" i="1" dirty="0" smtClean="0"/>
              <a:t>(paragraph 2270). </a:t>
            </a:r>
            <a:r>
              <a:rPr lang="en-US" sz="1600" dirty="0" smtClean="0"/>
              <a:t> </a:t>
            </a:r>
          </a:p>
          <a:p>
            <a:endParaRPr lang="en-US" sz="800" dirty="0"/>
          </a:p>
          <a:p>
            <a:r>
              <a:rPr lang="en-US" sz="1600" b="1" dirty="0" smtClean="0"/>
              <a:t>From </a:t>
            </a:r>
            <a:r>
              <a:rPr lang="en-US" sz="1600" b="1" i="1" dirty="0" smtClean="0"/>
              <a:t>Ethical and Religious Directives for Catholic Health Care Services, Sixth Edition</a:t>
            </a:r>
            <a:r>
              <a:rPr lang="en-US" sz="1600" b="1" dirty="0" smtClean="0"/>
              <a:t> </a:t>
            </a:r>
            <a:endParaRPr lang="en-US" sz="1600" b="1" dirty="0"/>
          </a:p>
          <a:p>
            <a:r>
              <a:rPr lang="en-US" sz="1600" dirty="0"/>
              <a:t>Every procedure whose sole immediate effect is the termination of pregnancy </a:t>
            </a:r>
            <a:endParaRPr lang="en-US" sz="1600" dirty="0" smtClean="0"/>
          </a:p>
          <a:p>
            <a:r>
              <a:rPr lang="en-US" sz="1600" dirty="0" smtClean="0"/>
              <a:t>before </a:t>
            </a:r>
            <a:r>
              <a:rPr lang="en-US" sz="1600" dirty="0"/>
              <a:t>viability is an abortion, which, in its moral context, includes the interval </a:t>
            </a:r>
            <a:endParaRPr lang="en-US" sz="1600" dirty="0" smtClean="0"/>
          </a:p>
          <a:p>
            <a:r>
              <a:rPr lang="en-US" sz="1600" dirty="0" smtClean="0"/>
              <a:t>between </a:t>
            </a:r>
            <a:r>
              <a:rPr lang="en-US" sz="1600" dirty="0"/>
              <a:t>conception and implantation of the </a:t>
            </a:r>
            <a:r>
              <a:rPr lang="en-US" sz="1600" dirty="0" smtClean="0"/>
              <a:t>embryo</a:t>
            </a:r>
            <a:r>
              <a:rPr lang="en-US" sz="1600" dirty="0"/>
              <a:t> </a:t>
            </a:r>
            <a:r>
              <a:rPr lang="en-US" sz="1600" dirty="0" smtClean="0"/>
              <a:t>(</a:t>
            </a:r>
            <a:r>
              <a:rPr lang="en-US" sz="1600" i="1" dirty="0" smtClean="0"/>
              <a:t>paragraph 45). </a:t>
            </a:r>
            <a:endParaRPr lang="en-US" sz="1600" dirty="0" smtClean="0"/>
          </a:p>
          <a:p>
            <a:endParaRPr lang="en-US" sz="800" dirty="0"/>
          </a:p>
          <a:p>
            <a:r>
              <a:rPr lang="en-US" sz="1600" dirty="0" smtClean="0"/>
              <a:t>Operations</a:t>
            </a:r>
            <a:r>
              <a:rPr lang="en-US" sz="1600" dirty="0"/>
              <a:t>, treatments, and medications that have as their direct purpose the cure of </a:t>
            </a:r>
            <a:r>
              <a:rPr lang="en-US" sz="1600" dirty="0" smtClean="0"/>
              <a:t>a </a:t>
            </a:r>
          </a:p>
          <a:p>
            <a:r>
              <a:rPr lang="en-US" sz="1600" dirty="0" smtClean="0"/>
              <a:t>proportionately </a:t>
            </a:r>
            <a:r>
              <a:rPr lang="en-US" sz="1600" dirty="0"/>
              <a:t>serious pathological condition of a pregnant woman are permitted </a:t>
            </a:r>
            <a:r>
              <a:rPr lang="en-US" sz="1600" dirty="0" smtClean="0"/>
              <a:t>when</a:t>
            </a:r>
          </a:p>
          <a:p>
            <a:r>
              <a:rPr lang="en-US" sz="1600" dirty="0" smtClean="0"/>
              <a:t>they </a:t>
            </a:r>
            <a:r>
              <a:rPr lang="en-US" sz="1600" dirty="0"/>
              <a:t>cannot be safely postponed until the unborn child is viable, even if they will </a:t>
            </a:r>
            <a:r>
              <a:rPr lang="en-US" sz="1600" dirty="0" smtClean="0"/>
              <a:t>result</a:t>
            </a:r>
          </a:p>
          <a:p>
            <a:r>
              <a:rPr lang="en-US" sz="1600" dirty="0" smtClean="0"/>
              <a:t>in </a:t>
            </a:r>
            <a:r>
              <a:rPr lang="en-US" sz="1600" dirty="0"/>
              <a:t>the death of the unborn </a:t>
            </a:r>
            <a:r>
              <a:rPr lang="en-US" sz="1600" dirty="0" smtClean="0"/>
              <a:t>child (</a:t>
            </a:r>
            <a:r>
              <a:rPr lang="en-US" sz="1600" i="1" dirty="0" smtClean="0"/>
              <a:t>paragraph 47). </a:t>
            </a:r>
            <a:endParaRPr lang="en-US" sz="1600" dirty="0"/>
          </a:p>
          <a:p>
            <a:endParaRPr lang="en-US" sz="1600" dirty="0"/>
          </a:p>
          <a:p>
            <a:endParaRPr lang="en-US" dirty="0"/>
          </a:p>
        </p:txBody>
      </p:sp>
    </p:spTree>
    <p:extLst>
      <p:ext uri="{BB962C8B-B14F-4D97-AF65-F5344CB8AC3E}">
        <p14:creationId xmlns:p14="http://schemas.microsoft.com/office/powerpoint/2010/main" val="9296931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pal_symbol.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744" y="415266"/>
            <a:ext cx="821580" cy="1091801"/>
          </a:xfrm>
          <a:prstGeom prst="rect">
            <a:avLst/>
          </a:prstGeom>
        </p:spPr>
      </p:pic>
      <p:sp>
        <p:nvSpPr>
          <p:cNvPr id="4" name="TextBox 3"/>
          <p:cNvSpPr txBox="1"/>
          <p:nvPr/>
        </p:nvSpPr>
        <p:spPr>
          <a:xfrm>
            <a:off x="2150533" y="619036"/>
            <a:ext cx="6076966" cy="461665"/>
          </a:xfrm>
          <a:prstGeom prst="rect">
            <a:avLst/>
          </a:prstGeom>
          <a:noFill/>
        </p:spPr>
        <p:txBody>
          <a:bodyPr wrap="none" rtlCol="0">
            <a:spAutoFit/>
          </a:bodyPr>
          <a:lstStyle/>
          <a:p>
            <a:r>
              <a:rPr lang="en-US" sz="2400" b="1" i="1" dirty="0" smtClean="0">
                <a:solidFill>
                  <a:srgbClr val="C3260C"/>
                </a:solidFill>
              </a:rPr>
              <a:t>Roman Catholic Views on Contraception</a:t>
            </a:r>
            <a:endParaRPr lang="en-US" sz="2400" b="1" i="1" dirty="0">
              <a:solidFill>
                <a:srgbClr val="C3260C"/>
              </a:solidFill>
            </a:endParaRPr>
          </a:p>
        </p:txBody>
      </p:sp>
      <p:sp>
        <p:nvSpPr>
          <p:cNvPr id="5" name="TextBox 4"/>
          <p:cNvSpPr txBox="1"/>
          <p:nvPr/>
        </p:nvSpPr>
        <p:spPr>
          <a:xfrm>
            <a:off x="301010" y="1524000"/>
            <a:ext cx="8663450" cy="4862870"/>
          </a:xfrm>
          <a:prstGeom prst="rect">
            <a:avLst/>
          </a:prstGeom>
          <a:noFill/>
        </p:spPr>
        <p:txBody>
          <a:bodyPr wrap="none" rtlCol="0">
            <a:spAutoFit/>
          </a:bodyPr>
          <a:lstStyle/>
          <a:p>
            <a:r>
              <a:rPr lang="en-US" sz="1600" b="1" dirty="0" smtClean="0"/>
              <a:t>From </a:t>
            </a:r>
            <a:r>
              <a:rPr lang="en-US" sz="1600" b="1" i="1" dirty="0" err="1" smtClean="0"/>
              <a:t>Humanae</a:t>
            </a:r>
            <a:r>
              <a:rPr lang="en-US" sz="1600" b="1" i="1" dirty="0" smtClean="0"/>
              <a:t> Vitae Encyclical</a:t>
            </a:r>
            <a:r>
              <a:rPr lang="en-US" sz="1600" b="1" i="1" dirty="0"/>
              <a:t> </a:t>
            </a:r>
            <a:r>
              <a:rPr lang="en-US" sz="1600" b="1" dirty="0" smtClean="0"/>
              <a:t>by</a:t>
            </a:r>
            <a:r>
              <a:rPr lang="en-US" sz="1600" b="1" i="1" dirty="0" smtClean="0"/>
              <a:t> </a:t>
            </a:r>
            <a:r>
              <a:rPr lang="en-US" sz="1600" b="1" dirty="0" smtClean="0"/>
              <a:t>Pope Paul VI, July 25, 1968</a:t>
            </a:r>
          </a:p>
          <a:p>
            <a:endParaRPr lang="en-US" sz="800" dirty="0"/>
          </a:p>
          <a:p>
            <a:r>
              <a:rPr lang="en-US" sz="1600" dirty="0"/>
              <a:t>God designed sex to bring married couples together in unity, and to procreate.  </a:t>
            </a:r>
            <a:endParaRPr lang="en-US" sz="1600" dirty="0" smtClean="0"/>
          </a:p>
          <a:p>
            <a:r>
              <a:rPr lang="en-US" sz="1600" dirty="0" smtClean="0"/>
              <a:t>Those </a:t>
            </a:r>
            <a:r>
              <a:rPr lang="en-US" sz="1600" dirty="0"/>
              <a:t>two functions must remain united in order to be faithful to God's designs.  </a:t>
            </a:r>
            <a:endParaRPr lang="en-US" sz="1600" dirty="0" smtClean="0"/>
          </a:p>
          <a:p>
            <a:r>
              <a:rPr lang="en-US" sz="1600" dirty="0" smtClean="0"/>
              <a:t>Therefore </a:t>
            </a:r>
            <a:r>
              <a:rPr lang="en-US" sz="1600" dirty="0"/>
              <a:t>contraception, abortion and sterilization (of either man or woman</a:t>
            </a:r>
            <a:r>
              <a:rPr lang="en-US" sz="1600" dirty="0" smtClean="0"/>
              <a:t>)</a:t>
            </a:r>
          </a:p>
          <a:p>
            <a:r>
              <a:rPr lang="en-US" sz="1600" dirty="0" smtClean="0"/>
              <a:t>is </a:t>
            </a:r>
            <a:r>
              <a:rPr lang="en-US" sz="1600" dirty="0"/>
              <a:t>against God's purposes. </a:t>
            </a:r>
            <a:endParaRPr lang="en-US" sz="1600" dirty="0" smtClean="0"/>
          </a:p>
          <a:p>
            <a:endParaRPr lang="en-US" sz="800" i="1" dirty="0"/>
          </a:p>
          <a:p>
            <a:r>
              <a:rPr lang="en-US" sz="1600" dirty="0"/>
              <a:t>The only acceptable form of family planning for Catholics is to use the natural cycles </a:t>
            </a:r>
            <a:endParaRPr lang="en-US" sz="1600" dirty="0" smtClean="0"/>
          </a:p>
          <a:p>
            <a:r>
              <a:rPr lang="en-US" sz="1600" dirty="0" smtClean="0"/>
              <a:t>of </a:t>
            </a:r>
            <a:r>
              <a:rPr lang="en-US" sz="1600" dirty="0"/>
              <a:t>reproduction to avoid conception. </a:t>
            </a:r>
          </a:p>
          <a:p>
            <a:endParaRPr lang="en-US" sz="1600" i="1" dirty="0" smtClean="0"/>
          </a:p>
          <a:p>
            <a:r>
              <a:rPr lang="en-US" sz="1600" b="1" dirty="0"/>
              <a:t>From </a:t>
            </a:r>
            <a:r>
              <a:rPr lang="en-US" sz="1600" b="1" i="1" dirty="0"/>
              <a:t>Ethical and Religious Directives for Catholic Health Care Services, Sixth Edition</a:t>
            </a:r>
            <a:r>
              <a:rPr lang="en-US" sz="1600" b="1" dirty="0"/>
              <a:t> </a:t>
            </a:r>
          </a:p>
          <a:p>
            <a:r>
              <a:rPr lang="en-US" sz="1600" dirty="0"/>
              <a:t>A female who has been raped should be able to defend herself against </a:t>
            </a:r>
            <a:r>
              <a:rPr lang="en-US" sz="1600" dirty="0" smtClean="0"/>
              <a:t>a potential </a:t>
            </a:r>
          </a:p>
          <a:p>
            <a:r>
              <a:rPr lang="en-US" sz="1600" dirty="0" smtClean="0"/>
              <a:t>conception</a:t>
            </a:r>
            <a:r>
              <a:rPr lang="en-US" sz="1600" dirty="0"/>
              <a:t> </a:t>
            </a:r>
            <a:r>
              <a:rPr lang="en-US" sz="1600" dirty="0" smtClean="0"/>
              <a:t>from </a:t>
            </a:r>
            <a:r>
              <a:rPr lang="en-US" sz="1600" dirty="0"/>
              <a:t>the sexual assault. If, after appropriate testing, </a:t>
            </a:r>
            <a:r>
              <a:rPr lang="en-US" sz="1600" dirty="0" smtClean="0"/>
              <a:t>there </a:t>
            </a:r>
            <a:r>
              <a:rPr lang="en-US" sz="1600" dirty="0"/>
              <a:t>is no evidence </a:t>
            </a:r>
            <a:endParaRPr lang="en-US" sz="1600" dirty="0" smtClean="0"/>
          </a:p>
          <a:p>
            <a:r>
              <a:rPr lang="en-US" sz="1600" dirty="0" smtClean="0"/>
              <a:t>that conception has occurred </a:t>
            </a:r>
            <a:r>
              <a:rPr lang="en-US" sz="1600" dirty="0"/>
              <a:t>already, she may be </a:t>
            </a:r>
            <a:r>
              <a:rPr lang="en-US" sz="1600" dirty="0" smtClean="0"/>
              <a:t>treated </a:t>
            </a:r>
            <a:r>
              <a:rPr lang="en-US" sz="1600" dirty="0"/>
              <a:t>with medications that </a:t>
            </a:r>
            <a:endParaRPr lang="en-US" sz="1600" dirty="0" smtClean="0"/>
          </a:p>
          <a:p>
            <a:r>
              <a:rPr lang="en-US" sz="1600" dirty="0" smtClean="0"/>
              <a:t>would </a:t>
            </a:r>
            <a:r>
              <a:rPr lang="en-US" sz="1600" dirty="0"/>
              <a:t>prevent ovulation</a:t>
            </a:r>
            <a:r>
              <a:rPr lang="en-US" sz="1600" dirty="0" smtClean="0"/>
              <a:t>, sperm capacitation</a:t>
            </a:r>
            <a:r>
              <a:rPr lang="en-US" sz="1600" dirty="0"/>
              <a:t>, or </a:t>
            </a:r>
            <a:r>
              <a:rPr lang="en-US" sz="1600" dirty="0" smtClean="0"/>
              <a:t>fertilization</a:t>
            </a:r>
            <a:r>
              <a:rPr lang="en-US" sz="1600" dirty="0"/>
              <a:t>. It is not permissible, </a:t>
            </a:r>
            <a:endParaRPr lang="en-US" sz="1600" dirty="0" smtClean="0"/>
          </a:p>
          <a:p>
            <a:r>
              <a:rPr lang="en-US" sz="1600" dirty="0" smtClean="0"/>
              <a:t>however</a:t>
            </a:r>
            <a:r>
              <a:rPr lang="en-US" sz="1600" dirty="0"/>
              <a:t>, to initiate or </a:t>
            </a:r>
            <a:r>
              <a:rPr lang="en-US" sz="1600" dirty="0" smtClean="0"/>
              <a:t>to </a:t>
            </a:r>
            <a:r>
              <a:rPr lang="en-US" sz="1600" dirty="0"/>
              <a:t>recommend </a:t>
            </a:r>
            <a:r>
              <a:rPr lang="en-US" sz="1600" dirty="0" smtClean="0"/>
              <a:t>treatments </a:t>
            </a:r>
            <a:r>
              <a:rPr lang="en-US" sz="1600" dirty="0"/>
              <a:t>that have as their purpose or direct </a:t>
            </a:r>
            <a:endParaRPr lang="en-US" sz="1600" dirty="0" smtClean="0"/>
          </a:p>
          <a:p>
            <a:r>
              <a:rPr lang="en-US" sz="1600" dirty="0" smtClean="0"/>
              <a:t>effect </a:t>
            </a:r>
            <a:r>
              <a:rPr lang="en-US" sz="1600" dirty="0"/>
              <a:t>the removal, </a:t>
            </a:r>
            <a:r>
              <a:rPr lang="en-US" sz="1600" dirty="0" smtClean="0"/>
              <a:t>destruction</a:t>
            </a:r>
            <a:r>
              <a:rPr lang="en-US" sz="1600" dirty="0"/>
              <a:t>, or </a:t>
            </a:r>
            <a:r>
              <a:rPr lang="en-US" sz="1600" dirty="0" smtClean="0"/>
              <a:t>interference with </a:t>
            </a:r>
            <a:r>
              <a:rPr lang="en-US" sz="1600" dirty="0"/>
              <a:t>the implantation of a fertilized ovum.</a:t>
            </a:r>
          </a:p>
          <a:p>
            <a:endParaRPr lang="en-US" dirty="0" smtClean="0"/>
          </a:p>
          <a:p>
            <a:endParaRPr lang="en-US" dirty="0"/>
          </a:p>
          <a:p>
            <a:endParaRPr lang="en-US" dirty="0"/>
          </a:p>
        </p:txBody>
      </p:sp>
    </p:spTree>
    <p:extLst>
      <p:ext uri="{BB962C8B-B14F-4D97-AF65-F5344CB8AC3E}">
        <p14:creationId xmlns:p14="http://schemas.microsoft.com/office/powerpoint/2010/main" val="36407244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6548" y="1334926"/>
            <a:ext cx="8797452" cy="5262980"/>
          </a:xfrm>
          <a:prstGeom prst="rect">
            <a:avLst/>
          </a:prstGeom>
          <a:noFill/>
        </p:spPr>
        <p:txBody>
          <a:bodyPr wrap="none" rtlCol="0">
            <a:spAutoFit/>
          </a:bodyPr>
          <a:lstStyle/>
          <a:p>
            <a:r>
              <a:rPr lang="en-US" sz="1600" b="1" i="1" dirty="0" smtClean="0"/>
              <a:t>From the Conservative Rabbinical Assembly statement in response to Roe decision:  </a:t>
            </a:r>
          </a:p>
          <a:p>
            <a:r>
              <a:rPr lang="en-US" sz="1600" dirty="0" smtClean="0"/>
              <a:t>The </a:t>
            </a:r>
            <a:r>
              <a:rPr lang="en-US" sz="1600" dirty="0"/>
              <a:t>Committee on Jewish Law and Standards of the Rabbinical Assembly has </a:t>
            </a:r>
            <a:r>
              <a:rPr lang="en-US" sz="1600" dirty="0" smtClean="0"/>
              <a:t>repeatedly </a:t>
            </a:r>
          </a:p>
          <a:p>
            <a:r>
              <a:rPr lang="en-US" sz="1600" dirty="0" smtClean="0"/>
              <a:t>affirmed </a:t>
            </a:r>
            <a:r>
              <a:rPr lang="en-US" sz="1600" dirty="0"/>
              <a:t>the right of a pregnant person to choose an abortion i</a:t>
            </a:r>
            <a:r>
              <a:rPr lang="en-US" sz="1600" dirty="0" smtClean="0"/>
              <a:t>n </a:t>
            </a:r>
            <a:r>
              <a:rPr lang="en-US" sz="1600" dirty="0"/>
              <a:t>cases where ‘continuation </a:t>
            </a:r>
            <a:endParaRPr lang="en-US" sz="1600" dirty="0" smtClean="0"/>
          </a:p>
          <a:p>
            <a:r>
              <a:rPr lang="en-US" sz="1600" dirty="0" smtClean="0"/>
              <a:t>of </a:t>
            </a:r>
            <a:r>
              <a:rPr lang="en-US" sz="1600" dirty="0"/>
              <a:t>a pregnancy might cause severe physical </a:t>
            </a:r>
            <a:r>
              <a:rPr lang="en-US" sz="1600" dirty="0" smtClean="0"/>
              <a:t>or psychological </a:t>
            </a:r>
            <a:r>
              <a:rPr lang="en-US" sz="1600" dirty="0"/>
              <a:t>harm, or where the fetus is </a:t>
            </a:r>
            <a:endParaRPr lang="en-US" sz="1600" dirty="0" smtClean="0"/>
          </a:p>
          <a:p>
            <a:r>
              <a:rPr lang="en-US" sz="1600" dirty="0" smtClean="0"/>
              <a:t>judged </a:t>
            </a:r>
            <a:r>
              <a:rPr lang="en-US" sz="1600" dirty="0"/>
              <a:t>by competent medical opinion </a:t>
            </a:r>
            <a:r>
              <a:rPr lang="en-US" sz="1600" dirty="0" smtClean="0"/>
              <a:t>as </a:t>
            </a:r>
            <a:r>
              <a:rPr lang="en-US" sz="1600" dirty="0"/>
              <a:t>severely defective.’ </a:t>
            </a:r>
            <a:endParaRPr lang="en-US" sz="1600" dirty="0" smtClean="0"/>
          </a:p>
          <a:p>
            <a:endParaRPr lang="en-US" sz="800" dirty="0" smtClean="0"/>
          </a:p>
          <a:p>
            <a:r>
              <a:rPr lang="en-US" sz="1600" dirty="0" smtClean="0"/>
              <a:t>This position ... does </a:t>
            </a:r>
            <a:r>
              <a:rPr lang="en-US" sz="1600" dirty="0"/>
              <a:t>not indicate that personhood and human rights begin with conception, </a:t>
            </a:r>
            <a:endParaRPr lang="en-US" sz="1600" dirty="0" smtClean="0"/>
          </a:p>
          <a:p>
            <a:r>
              <a:rPr lang="en-US" sz="1600" dirty="0" smtClean="0"/>
              <a:t>but </a:t>
            </a:r>
            <a:r>
              <a:rPr lang="en-US" sz="1600" dirty="0"/>
              <a:t>rather with birth as indicated by Exodus 21:22-</a:t>
            </a:r>
            <a:r>
              <a:rPr lang="en-US" sz="1600" dirty="0" smtClean="0"/>
              <a:t>23.</a:t>
            </a:r>
          </a:p>
          <a:p>
            <a:endParaRPr lang="en-US" sz="800" dirty="0"/>
          </a:p>
          <a:p>
            <a:r>
              <a:rPr lang="en-US" sz="1600" dirty="0" smtClean="0"/>
              <a:t>Exodus 21:22:  If </a:t>
            </a:r>
            <a:r>
              <a:rPr lang="en-US" sz="1600" dirty="0"/>
              <a:t>people are fighting with each other and happen to hurt a pregnant woman </a:t>
            </a:r>
            <a:endParaRPr lang="en-US" sz="1600" dirty="0" smtClean="0"/>
          </a:p>
          <a:p>
            <a:r>
              <a:rPr lang="en-US" sz="1600" dirty="0" smtClean="0"/>
              <a:t>so </a:t>
            </a:r>
            <a:r>
              <a:rPr lang="en-US" sz="1600" dirty="0"/>
              <a:t>badly </a:t>
            </a:r>
            <a:r>
              <a:rPr lang="en-US" sz="1600" dirty="0" smtClean="0"/>
              <a:t>that her </a:t>
            </a:r>
            <a:r>
              <a:rPr lang="en-US" sz="1600" dirty="0"/>
              <a:t>unborn child dies, then, even if no other harm follows, he </a:t>
            </a:r>
            <a:r>
              <a:rPr lang="en-US" sz="1600" dirty="0" smtClean="0"/>
              <a:t>must be fined. </a:t>
            </a:r>
          </a:p>
          <a:p>
            <a:endParaRPr lang="en-US" sz="1600" dirty="0"/>
          </a:p>
          <a:p>
            <a:r>
              <a:rPr lang="en-US" sz="1600" b="1" i="1" dirty="0" smtClean="0"/>
              <a:t>International Islamic </a:t>
            </a:r>
            <a:r>
              <a:rPr lang="en-US" sz="1600" b="1" i="1" dirty="0" err="1" smtClean="0"/>
              <a:t>Fiqh</a:t>
            </a:r>
            <a:r>
              <a:rPr lang="en-US" sz="1600" b="1" i="1" dirty="0" smtClean="0"/>
              <a:t> Council, Mecca, Saudi Arabia</a:t>
            </a:r>
          </a:p>
          <a:p>
            <a:r>
              <a:rPr lang="en-US" sz="1600" dirty="0"/>
              <a:t>If proven by a committee of at least two competent and trustworthy medical experts on </a:t>
            </a:r>
            <a:r>
              <a:rPr lang="en-US" sz="1600" dirty="0" smtClean="0"/>
              <a:t>the</a:t>
            </a:r>
          </a:p>
          <a:p>
            <a:r>
              <a:rPr lang="en-US" sz="1600" dirty="0" smtClean="0"/>
              <a:t>basis </a:t>
            </a:r>
            <a:r>
              <a:rPr lang="en-US" sz="1600" dirty="0"/>
              <a:t>of medical examinations </a:t>
            </a:r>
            <a:r>
              <a:rPr lang="en-US" sz="1600" dirty="0" smtClean="0"/>
              <a:t>...</a:t>
            </a:r>
            <a:r>
              <a:rPr lang="en-US" sz="1600" dirty="0"/>
              <a:t> before 120 days of pregnancy that the </a:t>
            </a:r>
            <a:r>
              <a:rPr lang="en-US" sz="1600" dirty="0" smtClean="0"/>
              <a:t>fetus </a:t>
            </a:r>
            <a:r>
              <a:rPr lang="en-US" sz="1600" dirty="0"/>
              <a:t>has </a:t>
            </a:r>
            <a:r>
              <a:rPr lang="en-US" sz="1600" dirty="0" smtClean="0"/>
              <a:t>serious</a:t>
            </a:r>
          </a:p>
          <a:p>
            <a:r>
              <a:rPr lang="en-US" sz="1600" dirty="0" smtClean="0"/>
              <a:t>anomalies </a:t>
            </a:r>
            <a:r>
              <a:rPr lang="en-US" sz="1600" dirty="0"/>
              <a:t>that will be present at birth, only then is it permissible to </a:t>
            </a:r>
            <a:r>
              <a:rPr lang="en-US" sz="1600" dirty="0" smtClean="0"/>
              <a:t>abort.</a:t>
            </a:r>
          </a:p>
          <a:p>
            <a:endParaRPr lang="en-US" sz="800" dirty="0"/>
          </a:p>
          <a:p>
            <a:r>
              <a:rPr lang="en-US" sz="1600" dirty="0"/>
              <a:t>When the pregnancy reaches or is beyond the 120</a:t>
            </a:r>
            <a:r>
              <a:rPr lang="en-US" sz="1600" baseline="30000" dirty="0"/>
              <a:t>th</a:t>
            </a:r>
            <a:r>
              <a:rPr lang="en-US" sz="1600" dirty="0"/>
              <a:t> day, abortion becomes totally forbidden </a:t>
            </a:r>
            <a:endParaRPr lang="en-US" sz="1600" dirty="0" smtClean="0"/>
          </a:p>
          <a:p>
            <a:r>
              <a:rPr lang="en-US" sz="1600" dirty="0" smtClean="0"/>
              <a:t>and </a:t>
            </a:r>
            <a:r>
              <a:rPr lang="en-US" sz="1600" dirty="0"/>
              <a:t>is deemed a form of murder that will result in prosecution </a:t>
            </a:r>
            <a:r>
              <a:rPr lang="en-US" sz="1600" dirty="0" smtClean="0"/>
              <a:t>unless </a:t>
            </a:r>
            <a:r>
              <a:rPr lang="en-US" sz="1600" dirty="0"/>
              <a:t>the continuation of the </a:t>
            </a:r>
            <a:endParaRPr lang="en-US" sz="1600" dirty="0" smtClean="0"/>
          </a:p>
          <a:p>
            <a:r>
              <a:rPr lang="en-US" sz="1600" dirty="0" smtClean="0"/>
              <a:t>pregnancy </a:t>
            </a:r>
            <a:r>
              <a:rPr lang="en-US" sz="1600" dirty="0"/>
              <a:t>to full term poses a risk to the mother’s </a:t>
            </a:r>
            <a:r>
              <a:rPr lang="en-US" sz="1600" dirty="0" smtClean="0"/>
              <a:t>life. </a:t>
            </a:r>
            <a:endParaRPr lang="en-US" sz="1600" dirty="0"/>
          </a:p>
          <a:p>
            <a:endParaRPr lang="en-US" sz="1600" dirty="0" smtClean="0"/>
          </a:p>
          <a:p>
            <a:endParaRPr lang="en-US" sz="1600" dirty="0"/>
          </a:p>
        </p:txBody>
      </p:sp>
      <p:sp>
        <p:nvSpPr>
          <p:cNvPr id="4" name="TextBox 3"/>
          <p:cNvSpPr txBox="1"/>
          <p:nvPr/>
        </p:nvSpPr>
        <p:spPr>
          <a:xfrm>
            <a:off x="1270000" y="563882"/>
            <a:ext cx="6470771" cy="584776"/>
          </a:xfrm>
          <a:prstGeom prst="rect">
            <a:avLst/>
          </a:prstGeom>
          <a:noFill/>
        </p:spPr>
        <p:txBody>
          <a:bodyPr wrap="none" rtlCol="0">
            <a:spAutoFit/>
          </a:bodyPr>
          <a:lstStyle/>
          <a:p>
            <a:r>
              <a:rPr lang="en-US" sz="3200" b="1" i="1" dirty="0" smtClean="0">
                <a:solidFill>
                  <a:srgbClr val="3366FF"/>
                </a:solidFill>
              </a:rPr>
              <a:t>Jewish and Muslim Perspectives</a:t>
            </a:r>
            <a:endParaRPr lang="en-US" sz="3200" b="1" i="1" dirty="0">
              <a:solidFill>
                <a:srgbClr val="3366FF"/>
              </a:solidFill>
            </a:endParaRPr>
          </a:p>
        </p:txBody>
      </p:sp>
    </p:spTree>
    <p:extLst>
      <p:ext uri="{BB962C8B-B14F-4D97-AF65-F5344CB8AC3E}">
        <p14:creationId xmlns:p14="http://schemas.microsoft.com/office/powerpoint/2010/main" val="31610712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4133" y="659080"/>
            <a:ext cx="7856125" cy="523220"/>
          </a:xfrm>
          <a:prstGeom prst="rect">
            <a:avLst/>
          </a:prstGeom>
          <a:noFill/>
        </p:spPr>
        <p:txBody>
          <a:bodyPr wrap="none" rtlCol="0">
            <a:spAutoFit/>
          </a:bodyPr>
          <a:lstStyle/>
          <a:p>
            <a:r>
              <a:rPr lang="en-US" sz="2800" b="1" i="1" dirty="0" smtClean="0">
                <a:solidFill>
                  <a:srgbClr val="3366FF"/>
                </a:solidFill>
              </a:rPr>
              <a:t>Incidence of Contraception Use and Abortion</a:t>
            </a:r>
            <a:endParaRPr lang="en-US" sz="2800" b="1" i="1" dirty="0">
              <a:solidFill>
                <a:srgbClr val="3366FF"/>
              </a:solidFill>
            </a:endParaRPr>
          </a:p>
        </p:txBody>
      </p:sp>
      <p:sp>
        <p:nvSpPr>
          <p:cNvPr id="4" name="TextBox 3"/>
          <p:cNvSpPr txBox="1"/>
          <p:nvPr/>
        </p:nvSpPr>
        <p:spPr>
          <a:xfrm>
            <a:off x="474133" y="1422402"/>
            <a:ext cx="8145792" cy="5632312"/>
          </a:xfrm>
          <a:prstGeom prst="rect">
            <a:avLst/>
          </a:prstGeom>
          <a:noFill/>
        </p:spPr>
        <p:txBody>
          <a:bodyPr wrap="none" rtlCol="0">
            <a:spAutoFit/>
          </a:bodyPr>
          <a:lstStyle/>
          <a:p>
            <a:r>
              <a:rPr lang="en-US" b="1" i="1" dirty="0" smtClean="0"/>
              <a:t>From the </a:t>
            </a:r>
            <a:r>
              <a:rPr lang="en-US" b="1" i="1" dirty="0" err="1" smtClean="0"/>
              <a:t>Guttmacher</a:t>
            </a:r>
            <a:r>
              <a:rPr lang="en-US" b="1" i="1" dirty="0" smtClean="0"/>
              <a:t> Institute:</a:t>
            </a:r>
          </a:p>
          <a:p>
            <a:endParaRPr lang="en-US" dirty="0"/>
          </a:p>
          <a:p>
            <a:r>
              <a:rPr lang="en-US" dirty="0" smtClean="0"/>
              <a:t>99% of US people who identify as religious have used artificial contraceptio</a:t>
            </a:r>
            <a:r>
              <a:rPr lang="en-US" dirty="0"/>
              <a:t>n</a:t>
            </a:r>
            <a:r>
              <a:rPr lang="en-US" dirty="0" smtClean="0"/>
              <a:t> </a:t>
            </a:r>
          </a:p>
          <a:p>
            <a:r>
              <a:rPr lang="en-US" dirty="0" smtClean="0"/>
              <a:t>including both Catholics and Protestants.</a:t>
            </a:r>
          </a:p>
          <a:p>
            <a:r>
              <a:rPr lang="en-US" dirty="0" smtClean="0"/>
              <a:t>Only 1% have solely used natural family planning methods </a:t>
            </a:r>
          </a:p>
          <a:p>
            <a:endParaRPr lang="en-US" dirty="0"/>
          </a:p>
          <a:p>
            <a:r>
              <a:rPr lang="en-US" dirty="0" smtClean="0"/>
              <a:t>Most people who get an abortion have a religious affiliation (2014 figures):</a:t>
            </a:r>
          </a:p>
          <a:p>
            <a:r>
              <a:rPr lang="en-US" dirty="0" smtClean="0"/>
              <a:t>	17% mainline Protestant</a:t>
            </a:r>
          </a:p>
          <a:p>
            <a:r>
              <a:rPr lang="en-US" dirty="0" smtClean="0"/>
              <a:t>	13% evangelical Protestant</a:t>
            </a:r>
          </a:p>
          <a:p>
            <a:r>
              <a:rPr lang="en-US" dirty="0" smtClean="0"/>
              <a:t>	24% Catholic</a:t>
            </a:r>
          </a:p>
          <a:p>
            <a:r>
              <a:rPr lang="en-US" dirty="0" smtClean="0"/>
              <a:t>	8% some other religious affiliation</a:t>
            </a:r>
          </a:p>
          <a:p>
            <a:r>
              <a:rPr lang="en-US" dirty="0" smtClean="0"/>
              <a:t>	38% no religious affiliation</a:t>
            </a:r>
          </a:p>
          <a:p>
            <a:endParaRPr lang="en-US" dirty="0" smtClean="0"/>
          </a:p>
          <a:p>
            <a:endParaRPr lang="en-US" dirty="0" smtClean="0"/>
          </a:p>
          <a:p>
            <a:endParaRPr lang="en-US" dirty="0" smtClean="0"/>
          </a:p>
          <a:p>
            <a:endParaRPr lang="en-US" dirty="0" smtClean="0"/>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335102165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1776</TotalTime>
  <Words>1180</Words>
  <Application>Microsoft Macintosh PowerPoint</Application>
  <PresentationFormat>On-screen Show (4:3)</PresentationFormat>
  <Paragraphs>158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Perspectives on Abortion </dc:title>
  <dc:creator>Susan Lee</dc:creator>
  <cp:lastModifiedBy>Susan Lee</cp:lastModifiedBy>
  <cp:revision>40</cp:revision>
  <cp:lastPrinted>2022-08-27T16:18:29Z</cp:lastPrinted>
  <dcterms:created xsi:type="dcterms:W3CDTF">2022-08-20T19:37:51Z</dcterms:created>
  <dcterms:modified xsi:type="dcterms:W3CDTF">2022-08-27T20:57:25Z</dcterms:modified>
</cp:coreProperties>
</file>