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p:scale>
          <a:sx n="150" d="100"/>
          <a:sy n="150" d="100"/>
        </p:scale>
        <p:origin x="-80" y="3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244444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2fabe5a2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2fabe5a2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0494fb367d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0494fb367d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494fb367d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0494fb367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139700" lvl="0" indent="0" algn="l" rtl="0">
              <a:lnSpc>
                <a:spcPct val="115000"/>
              </a:lnSpc>
              <a:spcBef>
                <a:spcPts val="0"/>
              </a:spcBef>
              <a:spcAft>
                <a:spcPts val="0"/>
              </a:spcAft>
              <a:buNone/>
            </a:pPr>
            <a:r>
              <a:rPr lang="en" sz="1200">
                <a:solidFill>
                  <a:srgbClr val="333333"/>
                </a:solidFill>
                <a:highlight>
                  <a:srgbClr val="FFFFFF"/>
                </a:highlight>
                <a:latin typeface="Roboto"/>
                <a:ea typeface="Roboto"/>
                <a:cs typeface="Roboto"/>
                <a:sym typeface="Roboto"/>
              </a:rPr>
              <a:t>More than 18,800 pregnant and nursing women screened in the first week of November, of whom more than 11,600 or 69 per cent were diagnosed with malnutrition.</a:t>
            </a:r>
            <a:endParaRPr sz="1200">
              <a:solidFill>
                <a:srgbClr val="333333"/>
              </a:solidFill>
              <a:highlight>
                <a:srgbClr val="FFFFFF"/>
              </a:highlight>
              <a:latin typeface="Roboto"/>
              <a:ea typeface="Roboto"/>
              <a:cs typeface="Roboto"/>
              <a:sym typeface="Roboto"/>
            </a:endParaRPr>
          </a:p>
          <a:p>
            <a:pPr marL="0" lvl="0" indent="0" algn="l" rtl="0">
              <a:spcBef>
                <a:spcPts val="29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0494fb367d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0494fb367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0494fb367d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0494fb367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0494fb367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0494fb36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0494fb367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0494fb367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0305088e8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0305088e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0305088e8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0305088e8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In March 2021, Secretary Blinken publicly stated that ethnic cleansing was occuring in Western Tigray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05bd5d187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05bd5d18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0494fb367d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0494fb367d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04ab8fbef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04ab8fbe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051a3ebb1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051a3ebb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2fabe5a27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02fabe5a2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Women and girls were pulled off buses, taken from the streets or their homes by these soldiers. There was no place where they couldn’t gain access to them so women and girls were not safe anywhere. Sexual slavery was taking place in Tigray since the very first days of this war. A 21 year old waitress from a town at the ethiopian-eritrean border told Amnesty International that she was abducted by Eritrean and Ethiopian soldiers on November 5th, 2020 and held for 40 days with 30 other women. She said all of the women were raped, and the soldiers took turns with 5 or 6 of them raping them at a time..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4ab8fbef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04ab8fbef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The physical trauma that women and girls face amounts to sexual torture as women were penetrated with hot metal, sticks, nails, and other objects. In some cases, the severity of the injuries have led to sterilization or surgical removal of the uterus.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51a3ebb1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051a3ebb1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02e646e07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02e646e0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05ae329b37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05ae329b3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s://omnatigray.org/" TargetMode="External"/><Relationship Id="rId4" Type="http://schemas.openxmlformats.org/officeDocument/2006/relationships/hyperlink" Target="https://hpn4tigray.org/" TargetMode="External"/><Relationship Id="rId5" Type="http://schemas.openxmlformats.org/officeDocument/2006/relationships/hyperlink" Target="https://tigrayyouthnetwork.org/" TargetMode="External"/><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oOIhNSJSE_U" TargetMode="External"/><Relationship Id="rId4" Type="http://schemas.openxmlformats.org/officeDocument/2006/relationships/image" Target="../media/image4.jpg"/><Relationship Id="rId5" Type="http://schemas.openxmlformats.org/officeDocument/2006/relationships/hyperlink" Target="https://www.youtube.com/watch?v=oOIhNSJSE_U&amp;t=224s"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ECo0sByGmiQ" TargetMode="External"/><Relationship Id="rId4" Type="http://schemas.openxmlformats.org/officeDocument/2006/relationships/image" Target="../media/image7.jpg"/><Relationship Id="rId5" Type="http://schemas.openxmlformats.org/officeDocument/2006/relationships/hyperlink" Target="https://www.youtube.com/watch?time_continue=263&amp;v=ECo0sByGmiQ&amp;feature=emb_title" TargetMode="Externa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body" idx="1"/>
          </p:nvPr>
        </p:nvSpPr>
        <p:spPr>
          <a:xfrm>
            <a:off x="280975" y="952800"/>
            <a:ext cx="4555500" cy="4190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a:solidFill>
                  <a:schemeClr val="dk1"/>
                </a:solidFill>
              </a:rPr>
              <a:t>The systematic and brutal nature of the sexual violence in Tigray, especially the sexual torture and mutilation points to the weaponization of sexual violence and its use as a genocidal tactic.</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Sexual assaults and violence have occurred across the Tigray region with rape camps created in several locations by federal allied troops. </a:t>
            </a:r>
            <a:endParaRPr sz="1400">
              <a:solidFill>
                <a:schemeClr val="dk1"/>
              </a:solidFill>
            </a:endParaRPr>
          </a:p>
          <a:p>
            <a:pPr marL="0" lvl="0" indent="0" algn="l" rtl="0">
              <a:spcBef>
                <a:spcPts val="0"/>
              </a:spcBef>
              <a:spcAft>
                <a:spcPts val="0"/>
              </a:spcAft>
              <a:buNone/>
            </a:pPr>
            <a:endParaRPr sz="1400">
              <a:solidFill>
                <a:schemeClr val="dk1"/>
              </a:solidFill>
            </a:endParaRPr>
          </a:p>
          <a:p>
            <a:pPr marL="457200" lvl="0" indent="-317500" algn="l" rtl="0">
              <a:spcBef>
                <a:spcPts val="0"/>
              </a:spcBef>
              <a:spcAft>
                <a:spcPts val="0"/>
              </a:spcAft>
              <a:buClr>
                <a:schemeClr val="dk1"/>
              </a:buClr>
              <a:buSzPts val="1400"/>
              <a:buAutoNum type="arabicPeriod"/>
            </a:pPr>
            <a:r>
              <a:rPr lang="en" sz="1400">
                <a:solidFill>
                  <a:schemeClr val="dk1"/>
                </a:solidFill>
              </a:rPr>
              <a:t>Ethnic Cleansing</a:t>
            </a:r>
            <a:endParaRPr sz="1400">
              <a:solidFill>
                <a:schemeClr val="dk1"/>
              </a:solidFill>
            </a:endParaRPr>
          </a:p>
          <a:p>
            <a:pPr marL="457200" lvl="0" indent="-317500" algn="l" rtl="0">
              <a:spcBef>
                <a:spcPts val="0"/>
              </a:spcBef>
              <a:spcAft>
                <a:spcPts val="0"/>
              </a:spcAft>
              <a:buClr>
                <a:schemeClr val="dk1"/>
              </a:buClr>
              <a:buSzPts val="1400"/>
              <a:buAutoNum type="arabicPeriod"/>
            </a:pPr>
            <a:r>
              <a:rPr lang="en" sz="1400">
                <a:solidFill>
                  <a:schemeClr val="dk1"/>
                </a:solidFill>
              </a:rPr>
              <a:t>Sexual Slavery</a:t>
            </a:r>
            <a:endParaRPr sz="1400">
              <a:solidFill>
                <a:schemeClr val="dk1"/>
              </a:solidFill>
            </a:endParaRPr>
          </a:p>
          <a:p>
            <a:pPr marL="457200" lvl="0" indent="-317500" algn="l" rtl="0">
              <a:spcBef>
                <a:spcPts val="0"/>
              </a:spcBef>
              <a:spcAft>
                <a:spcPts val="0"/>
              </a:spcAft>
              <a:buClr>
                <a:schemeClr val="dk1"/>
              </a:buClr>
              <a:buSzPts val="1400"/>
              <a:buAutoNum type="arabicPeriod"/>
            </a:pPr>
            <a:r>
              <a:rPr lang="en" sz="1400">
                <a:solidFill>
                  <a:schemeClr val="dk1"/>
                </a:solidFill>
              </a:rPr>
              <a:t>Intentional Transmission of HIV</a:t>
            </a:r>
            <a:endParaRPr sz="1400">
              <a:solidFill>
                <a:schemeClr val="dk1"/>
              </a:solidFill>
            </a:endParaRPr>
          </a:p>
          <a:p>
            <a:pPr marL="457200" lvl="0" indent="-317500" algn="l" rtl="0">
              <a:spcBef>
                <a:spcPts val="0"/>
              </a:spcBef>
              <a:spcAft>
                <a:spcPts val="0"/>
              </a:spcAft>
              <a:buClr>
                <a:schemeClr val="dk1"/>
              </a:buClr>
              <a:buSzPts val="1400"/>
              <a:buAutoNum type="arabicPeriod"/>
            </a:pPr>
            <a:r>
              <a:rPr lang="en" sz="1400">
                <a:solidFill>
                  <a:schemeClr val="dk1"/>
                </a:solidFill>
              </a:rPr>
              <a:t>Irreversible damage to Reproductive Systems</a:t>
            </a:r>
            <a:endParaRPr sz="1400">
              <a:solidFill>
                <a:schemeClr val="dk1"/>
              </a:solidFill>
            </a:endParaRPr>
          </a:p>
          <a:p>
            <a:pPr marL="0" lvl="0" indent="0" algn="l" rtl="0">
              <a:spcBef>
                <a:spcPts val="0"/>
              </a:spcBef>
              <a:spcAft>
                <a:spcPts val="0"/>
              </a:spcAft>
              <a:buClr>
                <a:schemeClr val="dk1"/>
              </a:buClr>
              <a:buSzPts val="1100"/>
              <a:buFont typeface="Arial"/>
              <a:buNone/>
            </a:pPr>
            <a:endParaRPr/>
          </a:p>
        </p:txBody>
      </p:sp>
      <p:sp>
        <p:nvSpPr>
          <p:cNvPr id="55" name="Google Shape;55;p13"/>
          <p:cNvSpPr txBox="1"/>
          <p:nvPr/>
        </p:nvSpPr>
        <p:spPr>
          <a:xfrm>
            <a:off x="280975" y="214950"/>
            <a:ext cx="82602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a:t>SGBV as a Weapon of War and Tool For Genocide</a:t>
            </a:r>
            <a:endParaRPr sz="2300"/>
          </a:p>
        </p:txBody>
      </p:sp>
      <p:pic>
        <p:nvPicPr>
          <p:cNvPr id="56" name="Google Shape;56;p13"/>
          <p:cNvPicPr preferRelativeResize="0"/>
          <p:nvPr/>
        </p:nvPicPr>
        <p:blipFill rotWithShape="1">
          <a:blip r:embed="rId3">
            <a:alphaModFix/>
          </a:blip>
          <a:srcRect l="21660"/>
          <a:stretch/>
        </p:blipFill>
        <p:spPr>
          <a:xfrm>
            <a:off x="5358450" y="1118125"/>
            <a:ext cx="3431825" cy="2190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700" y="14897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 sz="2320"/>
              <a:t>Manufacturing a Famine </a:t>
            </a:r>
            <a:endParaRPr sz="2320"/>
          </a:p>
        </p:txBody>
      </p:sp>
      <p:sp>
        <p:nvSpPr>
          <p:cNvPr id="118" name="Google Shape;118;p22"/>
          <p:cNvSpPr txBox="1">
            <a:spLocks noGrp="1"/>
          </p:cNvSpPr>
          <p:nvPr>
            <p:ph type="body" idx="1"/>
          </p:nvPr>
        </p:nvSpPr>
        <p:spPr>
          <a:xfrm>
            <a:off x="311700" y="721675"/>
            <a:ext cx="5313000" cy="3996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b="1"/>
              <a:t>Destruction of farms and cropland:</a:t>
            </a:r>
            <a:r>
              <a:rPr lang="en" sz="1400"/>
              <a:t> large-scale damage to vital farming infrastructure, where the troops have burned farmhouses, intentionally ruined seeds, and destroyed grinding mills. </a:t>
            </a:r>
            <a:endParaRPr sz="1400"/>
          </a:p>
          <a:p>
            <a:pPr marL="0" lvl="0" indent="0" algn="l" rtl="0">
              <a:spcBef>
                <a:spcPts val="1200"/>
              </a:spcBef>
              <a:spcAft>
                <a:spcPts val="0"/>
              </a:spcAft>
              <a:buNone/>
            </a:pPr>
            <a:r>
              <a:rPr lang="en" sz="1400" b="1"/>
              <a:t>Prohibition of farming: </a:t>
            </a:r>
            <a:r>
              <a:rPr lang="en" sz="1400"/>
              <a:t>Federal allied troops prevented farmers from ploughing their land in time for rainy season and many farmers missed an entire cycle of production. </a:t>
            </a:r>
            <a:endParaRPr sz="1400"/>
          </a:p>
          <a:p>
            <a:pPr marL="0" lvl="0" indent="0" algn="l" rtl="0">
              <a:spcBef>
                <a:spcPts val="1200"/>
              </a:spcBef>
              <a:spcAft>
                <a:spcPts val="1200"/>
              </a:spcAft>
              <a:buNone/>
            </a:pPr>
            <a:r>
              <a:rPr lang="en" sz="1400"/>
              <a:t>In May 2021, a member of Tigray’s former interim government, appointed by Abiy Ahmed, admitted this campaign was taking place. He stated, “There is a campaign that has been started to prevent farming. Regrettably, this campaign is being done by some of those tasked with law enforcement." </a:t>
            </a:r>
            <a:endParaRPr sz="1400"/>
          </a:p>
        </p:txBody>
      </p:sp>
      <p:pic>
        <p:nvPicPr>
          <p:cNvPr id="119" name="Google Shape;119;p22"/>
          <p:cNvPicPr preferRelativeResize="0"/>
          <p:nvPr/>
        </p:nvPicPr>
        <p:blipFill>
          <a:blip r:embed="rId3">
            <a:alphaModFix/>
          </a:blip>
          <a:stretch>
            <a:fillRect/>
          </a:stretch>
        </p:blipFill>
        <p:spPr>
          <a:xfrm>
            <a:off x="5980625" y="721675"/>
            <a:ext cx="2696725" cy="3496550"/>
          </a:xfrm>
          <a:prstGeom prst="rect">
            <a:avLst/>
          </a:prstGeom>
          <a:noFill/>
          <a:ln>
            <a:noFill/>
          </a:ln>
        </p:spPr>
      </p:pic>
      <p:sp>
        <p:nvSpPr>
          <p:cNvPr id="120" name="Google Shape;120;p22"/>
          <p:cNvSpPr txBox="1"/>
          <p:nvPr/>
        </p:nvSpPr>
        <p:spPr>
          <a:xfrm>
            <a:off x="5980625" y="4312100"/>
            <a:ext cx="3200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555555"/>
                </a:solidFill>
                <a:highlight>
                  <a:srgbClr val="FFFFFF"/>
                </a:highlight>
              </a:rPr>
              <a:t>Abrehet Wubet in Samre, Tigray showing her burned grains. Here grinding mill and her grains were burned by invading troops..</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4"/>
        <p:cNvGrpSpPr/>
        <p:nvPr/>
      </p:nvGrpSpPr>
      <p:grpSpPr>
        <a:xfrm>
          <a:off x="0" y="0"/>
          <a:ext cx="0" cy="0"/>
          <a:chOff x="0" y="0"/>
          <a:chExt cx="0" cy="0"/>
        </a:xfrm>
      </p:grpSpPr>
      <p:pic>
        <p:nvPicPr>
          <p:cNvPr id="125" name="Google Shape;125;p23"/>
          <p:cNvPicPr preferRelativeResize="0"/>
          <p:nvPr/>
        </p:nvPicPr>
        <p:blipFill rotWithShape="1">
          <a:blip r:embed="rId3">
            <a:alphaModFix/>
          </a:blip>
          <a:srcRect t="9134" b="71094"/>
          <a:stretch/>
        </p:blipFill>
        <p:spPr>
          <a:xfrm>
            <a:off x="1384150" y="129525"/>
            <a:ext cx="6464051" cy="1868677"/>
          </a:xfrm>
          <a:prstGeom prst="rect">
            <a:avLst/>
          </a:prstGeom>
          <a:noFill/>
          <a:ln>
            <a:noFill/>
          </a:ln>
        </p:spPr>
      </p:pic>
      <p:pic>
        <p:nvPicPr>
          <p:cNvPr id="126" name="Google Shape;126;p23"/>
          <p:cNvPicPr preferRelativeResize="0"/>
          <p:nvPr/>
        </p:nvPicPr>
        <p:blipFill rotWithShape="1">
          <a:blip r:embed="rId3">
            <a:alphaModFix/>
          </a:blip>
          <a:srcRect t="67627" b="18960"/>
          <a:stretch/>
        </p:blipFill>
        <p:spPr>
          <a:xfrm>
            <a:off x="1384150" y="3589625"/>
            <a:ext cx="6464051" cy="1387075"/>
          </a:xfrm>
          <a:prstGeom prst="rect">
            <a:avLst/>
          </a:prstGeom>
          <a:noFill/>
          <a:ln>
            <a:noFill/>
          </a:ln>
        </p:spPr>
      </p:pic>
      <p:pic>
        <p:nvPicPr>
          <p:cNvPr id="127" name="Google Shape;127;p23"/>
          <p:cNvPicPr preferRelativeResize="0"/>
          <p:nvPr/>
        </p:nvPicPr>
        <p:blipFill rotWithShape="1">
          <a:blip r:embed="rId3">
            <a:alphaModFix/>
          </a:blip>
          <a:srcRect t="27970" b="58726"/>
          <a:stretch/>
        </p:blipFill>
        <p:spPr>
          <a:xfrm>
            <a:off x="1384150" y="2105963"/>
            <a:ext cx="6464051" cy="13758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11700" y="148025"/>
            <a:ext cx="8520600" cy="518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 sz="2020"/>
              <a:t>Humanitarian Blockade </a:t>
            </a:r>
            <a:endParaRPr sz="1820"/>
          </a:p>
        </p:txBody>
      </p:sp>
      <p:sp>
        <p:nvSpPr>
          <p:cNvPr id="133" name="Google Shape;133;p24"/>
          <p:cNvSpPr txBox="1">
            <a:spLocks noGrp="1"/>
          </p:cNvSpPr>
          <p:nvPr>
            <p:ph type="body" idx="1"/>
          </p:nvPr>
        </p:nvSpPr>
        <p:spPr>
          <a:xfrm>
            <a:off x="311700" y="666125"/>
            <a:ext cx="8520600" cy="416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chemeClr val="dk1"/>
                </a:solidFill>
              </a:rPr>
              <a:t>Martin Griffith,</a:t>
            </a:r>
            <a:r>
              <a:rPr lang="en" sz="1400">
                <a:solidFill>
                  <a:schemeClr val="dk1"/>
                </a:solidFill>
              </a:rPr>
              <a:t> Current U.N. Undersecretary General for Humanitarian Affairs (Nov 12, 2021)</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300">
                <a:solidFill>
                  <a:schemeClr val="dk1"/>
                </a:solidFill>
              </a:rPr>
              <a:t>“The women are still, after these many, many months, so traumatized that it's difficult for them to speak.</a:t>
            </a:r>
            <a:endParaRPr sz="1300">
              <a:solidFill>
                <a:schemeClr val="dk1"/>
              </a:solidFill>
            </a:endParaRPr>
          </a:p>
          <a:p>
            <a:pPr marL="0" lvl="0" indent="0" algn="l" rtl="0">
              <a:spcBef>
                <a:spcPts val="0"/>
              </a:spcBef>
              <a:spcAft>
                <a:spcPts val="0"/>
              </a:spcAft>
              <a:buNone/>
            </a:pPr>
            <a:endParaRPr sz="1300">
              <a:solidFill>
                <a:schemeClr val="dk1"/>
              </a:solidFill>
            </a:endParaRPr>
          </a:p>
          <a:p>
            <a:pPr marL="0" lvl="0" indent="0" algn="l" rtl="0">
              <a:spcBef>
                <a:spcPts val="0"/>
              </a:spcBef>
              <a:spcAft>
                <a:spcPts val="0"/>
              </a:spcAft>
              <a:buNone/>
            </a:pPr>
            <a:r>
              <a:rPr lang="en" sz="1300">
                <a:solidFill>
                  <a:schemeClr val="dk1"/>
                </a:solidFill>
              </a:rPr>
              <a:t>We said to the women, what do you want for your children? The answer that they gave us was, we want food. They have no horizon beyond survival, beyond tomorrow...And I think that was perhaps the most shocking example of the depth of need in Tigray.”</a:t>
            </a:r>
            <a:endParaRPr sz="13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lnSpc>
                <a:spcPct val="100000"/>
              </a:lnSpc>
              <a:spcBef>
                <a:spcPts val="0"/>
              </a:spcBef>
              <a:spcAft>
                <a:spcPts val="0"/>
              </a:spcAft>
              <a:buNone/>
            </a:pPr>
            <a:r>
              <a:rPr lang="en" sz="1400" b="1">
                <a:solidFill>
                  <a:schemeClr val="dk1"/>
                </a:solidFill>
              </a:rPr>
              <a:t>“Tigray is probably the worst place in the world to live in right now.”</a:t>
            </a:r>
            <a:endParaRPr sz="1400" b="1">
              <a:solidFill>
                <a:schemeClr val="dk1"/>
              </a:solidFill>
            </a:endParaRPr>
          </a:p>
          <a:p>
            <a:pPr marL="0" lvl="0" indent="0" algn="l" rtl="0">
              <a:lnSpc>
                <a:spcPct val="100000"/>
              </a:lnSpc>
              <a:spcBef>
                <a:spcPts val="0"/>
              </a:spcBef>
              <a:spcAft>
                <a:spcPts val="0"/>
              </a:spcAft>
              <a:buNone/>
            </a:pPr>
            <a:endParaRPr sz="14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400" b="1">
                <a:solidFill>
                  <a:schemeClr val="dk1"/>
                </a:solidFill>
              </a:rPr>
              <a:t>Mark Lowcock, </a:t>
            </a:r>
            <a:r>
              <a:rPr lang="en" sz="1400">
                <a:solidFill>
                  <a:schemeClr val="dk1"/>
                </a:solidFill>
              </a:rPr>
              <a:t>Former U.N. Undersecretary General for Humanitarian Affairs (Oct 6, 2021)</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“What's happening is that Ethiopian authorities are running a sophisticated campaign to stop aid getting in by, for example, making it impossible for truck drivers to operate by setting up checkpoints with official and with militia people, by preventing fuel getting in.</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b="1">
                <a:solidFill>
                  <a:schemeClr val="dk1"/>
                </a:solidFill>
              </a:rPr>
              <a:t>And what they are trying to do is starve the population of Tigray into subjugation or out of existence..” </a:t>
            </a:r>
            <a:endParaRPr sz="1400" b="1">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endParaRPr sz="20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311700" y="18600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 sz="2320"/>
              <a:t>Mass Arrests of Tigrayans Across Ethiopia </a:t>
            </a:r>
            <a:endParaRPr sz="2320"/>
          </a:p>
        </p:txBody>
      </p:sp>
      <p:sp>
        <p:nvSpPr>
          <p:cNvPr id="139" name="Google Shape;139;p25"/>
          <p:cNvSpPr txBox="1">
            <a:spLocks noGrp="1"/>
          </p:cNvSpPr>
          <p:nvPr>
            <p:ph type="body" idx="1"/>
          </p:nvPr>
        </p:nvSpPr>
        <p:spPr>
          <a:xfrm>
            <a:off x="311700" y="888075"/>
            <a:ext cx="4868700" cy="381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a:solidFill>
                  <a:schemeClr val="dk1"/>
                </a:solidFill>
              </a:rPr>
              <a:t>On November 2, 2021, The Ethiopian government issued a nation-wide State of Emergency because Tigrayan forces inched closer to Ethiopia’s capital. Federal authorities </a:t>
            </a:r>
            <a:r>
              <a:rPr lang="en" sz="1400">
                <a:solidFill>
                  <a:schemeClr val="dk1"/>
                </a:solidFill>
                <a:highlight>
                  <a:srgbClr val="FFFFFF"/>
                </a:highlight>
              </a:rPr>
              <a:t>began mass arresting Tigrayan civilians rom their homes, work and places of worship.</a:t>
            </a:r>
            <a:endParaRPr sz="1400">
              <a:solidFill>
                <a:schemeClr val="dk1"/>
              </a:solidFill>
            </a:endParaRPr>
          </a:p>
          <a:p>
            <a:pPr marL="0" lvl="0" indent="0" algn="l" rtl="0">
              <a:spcBef>
                <a:spcPts val="1200"/>
              </a:spcBef>
              <a:spcAft>
                <a:spcPts val="0"/>
              </a:spcAft>
              <a:buNone/>
            </a:pPr>
            <a:r>
              <a:rPr lang="en" sz="1400">
                <a:solidFill>
                  <a:schemeClr val="dk1"/>
                </a:solidFill>
                <a:highlight>
                  <a:srgbClr val="FFFFFF"/>
                </a:highlight>
              </a:rPr>
              <a:t>In an interview with Vatican News, Fr. Giuseppe Cavallini, a Comboni missionary who has served in Ethiopia for 30 years, explained that even churches have not been spared amid the government crackdown.</a:t>
            </a:r>
            <a:endParaRPr sz="1400">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sz="1400">
              <a:solidFill>
                <a:schemeClr val="dk1"/>
              </a:solidFill>
              <a:highlight>
                <a:srgbClr val="FFFFFF"/>
              </a:highlight>
            </a:endParaRPr>
          </a:p>
          <a:p>
            <a:pPr marL="0" lvl="0" indent="0" algn="l" rtl="0">
              <a:spcBef>
                <a:spcPts val="0"/>
              </a:spcBef>
              <a:spcAft>
                <a:spcPts val="0"/>
              </a:spcAft>
              <a:buNone/>
            </a:pPr>
            <a:r>
              <a:rPr lang="en" sz="1400">
                <a:solidFill>
                  <a:schemeClr val="dk1"/>
                </a:solidFill>
                <a:highlight>
                  <a:srgbClr val="FFFFFF"/>
                </a:highlight>
              </a:rPr>
              <a:t>“A few days ago," he said, “the military entered the Catholic Cathedral of Addis Ababa looking for people of Tigrinya ethnicity. And these raids are being done throughout the capital."</a:t>
            </a:r>
            <a:endParaRPr sz="2000">
              <a:solidFill>
                <a:schemeClr val="dk1"/>
              </a:solidFill>
            </a:endParaRPr>
          </a:p>
        </p:txBody>
      </p:sp>
      <p:pic>
        <p:nvPicPr>
          <p:cNvPr id="140" name="Google Shape;140;p25"/>
          <p:cNvPicPr preferRelativeResize="0"/>
          <p:nvPr/>
        </p:nvPicPr>
        <p:blipFill rotWithShape="1">
          <a:blip r:embed="rId3">
            <a:alphaModFix/>
          </a:blip>
          <a:srcRect l="12554" t="11233" r="10142" b="11978"/>
          <a:stretch/>
        </p:blipFill>
        <p:spPr>
          <a:xfrm>
            <a:off x="5427975" y="888075"/>
            <a:ext cx="3404325" cy="2536124"/>
          </a:xfrm>
          <a:prstGeom prst="rect">
            <a:avLst/>
          </a:prstGeom>
          <a:noFill/>
          <a:ln>
            <a:noFill/>
          </a:ln>
        </p:spPr>
      </p:pic>
      <p:sp>
        <p:nvSpPr>
          <p:cNvPr id="141" name="Google Shape;141;p25"/>
          <p:cNvSpPr txBox="1"/>
          <p:nvPr/>
        </p:nvSpPr>
        <p:spPr>
          <a:xfrm>
            <a:off x="5469938" y="3651675"/>
            <a:ext cx="33204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 vigilante group searching for Tigrayans who they believe are sympathetic to the Tigrayan government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body" idx="1"/>
          </p:nvPr>
        </p:nvSpPr>
        <p:spPr>
          <a:xfrm>
            <a:off x="424500" y="265375"/>
            <a:ext cx="8295000" cy="4647900"/>
          </a:xfrm>
          <a:prstGeom prst="rect">
            <a:avLst/>
          </a:prstGeom>
        </p:spPr>
        <p:txBody>
          <a:bodyPr spcFirstLastPara="1" wrap="square" lIns="91425" tIns="91425" rIns="91425" bIns="91425" anchor="t" anchorCtr="0">
            <a:normAutofit fontScale="92500" lnSpcReduction="10000"/>
          </a:bodyPr>
          <a:lstStyle/>
          <a:p>
            <a:pPr marL="0" lvl="0" indent="0" algn="ctr" rtl="0">
              <a:lnSpc>
                <a:spcPct val="100000"/>
              </a:lnSpc>
              <a:spcBef>
                <a:spcPts val="0"/>
              </a:spcBef>
              <a:spcAft>
                <a:spcPts val="0"/>
              </a:spcAft>
              <a:buNone/>
            </a:pPr>
            <a:r>
              <a:rPr lang="en" sz="2500"/>
              <a:t>Ethiopian Human Rights Commission (EHRC) </a:t>
            </a:r>
            <a:endParaRPr sz="2500"/>
          </a:p>
          <a:p>
            <a:pPr marL="0" lvl="0" indent="0" algn="l" rtl="0">
              <a:lnSpc>
                <a:spcPct val="100000"/>
              </a:lnSpc>
              <a:spcBef>
                <a:spcPts val="1200"/>
              </a:spcBef>
              <a:spcAft>
                <a:spcPts val="0"/>
              </a:spcAft>
              <a:buNone/>
            </a:pPr>
            <a:endParaRPr/>
          </a:p>
          <a:p>
            <a:pPr marL="457200" lvl="0" indent="-334327" algn="l" rtl="0">
              <a:lnSpc>
                <a:spcPct val="100000"/>
              </a:lnSpc>
              <a:spcBef>
                <a:spcPts val="1200"/>
              </a:spcBef>
              <a:spcAft>
                <a:spcPts val="0"/>
              </a:spcAft>
              <a:buSzPct val="100000"/>
              <a:buChar char="●"/>
            </a:pPr>
            <a:r>
              <a:rPr lang="en"/>
              <a:t>State-funded and Head Commissioner, Daniel Bekele, is state-appointed</a:t>
            </a:r>
            <a:endParaRPr/>
          </a:p>
          <a:p>
            <a:pPr marL="457200" lvl="0" indent="0" algn="l" rtl="0">
              <a:lnSpc>
                <a:spcPct val="100000"/>
              </a:lnSpc>
              <a:spcBef>
                <a:spcPts val="1200"/>
              </a:spcBef>
              <a:spcAft>
                <a:spcPts val="0"/>
              </a:spcAft>
              <a:buNone/>
            </a:pPr>
            <a:endParaRPr/>
          </a:p>
          <a:p>
            <a:pPr marL="457200" lvl="0" indent="-334327" algn="l" rtl="0">
              <a:lnSpc>
                <a:spcPct val="100000"/>
              </a:lnSpc>
              <a:spcBef>
                <a:spcPts val="1200"/>
              </a:spcBef>
              <a:spcAft>
                <a:spcPts val="0"/>
              </a:spcAft>
              <a:buSzPct val="100000"/>
              <a:buChar char="●"/>
            </a:pPr>
            <a:r>
              <a:rPr lang="en"/>
              <a:t>Played a biased and inflammatory role since the first days of the war ex. Mai Kadra massacre reporting where Tigrayan victims were painted as perpetrators. </a:t>
            </a:r>
            <a:endParaRPr/>
          </a:p>
          <a:p>
            <a:pPr marL="457200" lvl="0" indent="0" algn="l" rtl="0">
              <a:lnSpc>
                <a:spcPct val="100000"/>
              </a:lnSpc>
              <a:spcBef>
                <a:spcPts val="1200"/>
              </a:spcBef>
              <a:spcAft>
                <a:spcPts val="0"/>
              </a:spcAft>
              <a:buNone/>
            </a:pPr>
            <a:endParaRPr/>
          </a:p>
          <a:p>
            <a:pPr marL="457200" lvl="0" indent="-334327" algn="l" rtl="0">
              <a:lnSpc>
                <a:spcPct val="100000"/>
              </a:lnSpc>
              <a:spcBef>
                <a:spcPts val="1200"/>
              </a:spcBef>
              <a:spcAft>
                <a:spcPts val="0"/>
              </a:spcAft>
              <a:buSzPct val="100000"/>
              <a:buChar char="●"/>
            </a:pPr>
            <a:r>
              <a:rPr lang="en"/>
              <a:t>Public statements made by Daniel Bekele support government’s narrative</a:t>
            </a:r>
            <a:endParaRPr/>
          </a:p>
          <a:p>
            <a:pPr marL="457200" lvl="0" indent="0" algn="l" rtl="0">
              <a:lnSpc>
                <a:spcPct val="100000"/>
              </a:lnSpc>
              <a:spcBef>
                <a:spcPts val="1200"/>
              </a:spcBef>
              <a:spcAft>
                <a:spcPts val="0"/>
              </a:spcAft>
              <a:buNone/>
            </a:pPr>
            <a:r>
              <a:rPr lang="en"/>
              <a:t>- “It’s comforting to know the military operation didn’t result in as severe consequences as it was originally feared to be. There was talk of a huge bloodbath, talk of huge civilian casualties…” (Jan, 2021)</a:t>
            </a:r>
            <a:endParaRPr/>
          </a:p>
          <a:p>
            <a:pPr marL="0" lvl="0" indent="0" algn="l" rtl="0">
              <a:lnSpc>
                <a:spcPct val="100000"/>
              </a:lnSpc>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403825" y="18400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 sz="2320">
                <a:solidFill>
                  <a:schemeClr val="dk2"/>
                </a:solidFill>
              </a:rPr>
              <a:t>EHRC and UN Human Rights Joint Investigation </a:t>
            </a:r>
            <a:endParaRPr sz="2320">
              <a:solidFill>
                <a:schemeClr val="dk2"/>
              </a:solidFill>
            </a:endParaRPr>
          </a:p>
        </p:txBody>
      </p:sp>
      <p:sp>
        <p:nvSpPr>
          <p:cNvPr id="152" name="Google Shape;152;p27"/>
          <p:cNvSpPr txBox="1">
            <a:spLocks noGrp="1"/>
          </p:cNvSpPr>
          <p:nvPr>
            <p:ph type="body" idx="1"/>
          </p:nvPr>
        </p:nvSpPr>
        <p:spPr>
          <a:xfrm>
            <a:off x="3607850" y="520400"/>
            <a:ext cx="5460900" cy="3847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endParaRPr/>
          </a:p>
          <a:p>
            <a:pPr marL="457200" lvl="0" indent="-317500" algn="l" rtl="0">
              <a:lnSpc>
                <a:spcPct val="100000"/>
              </a:lnSpc>
              <a:spcBef>
                <a:spcPts val="1200"/>
              </a:spcBef>
              <a:spcAft>
                <a:spcPts val="0"/>
              </a:spcAft>
              <a:buSzPts val="1400"/>
              <a:buChar char="●"/>
            </a:pPr>
            <a:r>
              <a:rPr lang="en" sz="1400"/>
              <a:t>Little to no mention of crimes perpetrated by Amhara militia and special forces  </a:t>
            </a:r>
            <a:endParaRPr sz="1400"/>
          </a:p>
          <a:p>
            <a:pPr marL="457200" lvl="0" indent="0" algn="l" rtl="0">
              <a:lnSpc>
                <a:spcPct val="100000"/>
              </a:lnSpc>
              <a:spcBef>
                <a:spcPts val="1200"/>
              </a:spcBef>
              <a:spcAft>
                <a:spcPts val="0"/>
              </a:spcAft>
              <a:buNone/>
            </a:pPr>
            <a:endParaRPr sz="1400"/>
          </a:p>
          <a:p>
            <a:pPr marL="457200" lvl="0" indent="-317500" algn="l" rtl="0">
              <a:lnSpc>
                <a:spcPct val="100000"/>
              </a:lnSpc>
              <a:spcBef>
                <a:spcPts val="1200"/>
              </a:spcBef>
              <a:spcAft>
                <a:spcPts val="0"/>
              </a:spcAft>
              <a:buSzPts val="1400"/>
              <a:buChar char="●"/>
            </a:pPr>
            <a:r>
              <a:rPr lang="en" sz="1400"/>
              <a:t>Victims lacked trust in state-appointed investigators and declined to speak to them</a:t>
            </a:r>
            <a:endParaRPr sz="1400"/>
          </a:p>
          <a:p>
            <a:pPr marL="457200" lvl="0" indent="0" algn="l" rtl="0">
              <a:lnSpc>
                <a:spcPct val="100000"/>
              </a:lnSpc>
              <a:spcBef>
                <a:spcPts val="1200"/>
              </a:spcBef>
              <a:spcAft>
                <a:spcPts val="0"/>
              </a:spcAft>
              <a:buNone/>
            </a:pPr>
            <a:endParaRPr sz="1400"/>
          </a:p>
          <a:p>
            <a:pPr marL="457200" lvl="0" indent="-317500" algn="l" rtl="0">
              <a:lnSpc>
                <a:spcPct val="100000"/>
              </a:lnSpc>
              <a:spcBef>
                <a:spcPts val="1200"/>
              </a:spcBef>
              <a:spcAft>
                <a:spcPts val="0"/>
              </a:spcAft>
              <a:buSzPts val="1400"/>
              <a:buChar char="●"/>
            </a:pPr>
            <a:r>
              <a:rPr lang="en" sz="1400"/>
              <a:t>Deliberate exclusion of credibly reported atrocities ex. Axum massacre, Togoga massacre, Humera massacre </a:t>
            </a:r>
            <a:endParaRPr sz="1400"/>
          </a:p>
          <a:p>
            <a:pPr marL="0" lvl="0" indent="0" algn="l" rtl="0">
              <a:lnSpc>
                <a:spcPct val="100000"/>
              </a:lnSpc>
              <a:spcBef>
                <a:spcPts val="1200"/>
              </a:spcBef>
              <a:spcAft>
                <a:spcPts val="1200"/>
              </a:spcAft>
              <a:buNone/>
            </a:pPr>
            <a:endParaRPr/>
          </a:p>
        </p:txBody>
      </p:sp>
      <p:pic>
        <p:nvPicPr>
          <p:cNvPr id="153" name="Google Shape;153;p27"/>
          <p:cNvPicPr preferRelativeResize="0"/>
          <p:nvPr/>
        </p:nvPicPr>
        <p:blipFill rotWithShape="1">
          <a:blip r:embed="rId3">
            <a:alphaModFix/>
          </a:blip>
          <a:srcRect r="2714"/>
          <a:stretch/>
        </p:blipFill>
        <p:spPr>
          <a:xfrm>
            <a:off x="200300" y="923700"/>
            <a:ext cx="3315049" cy="3040899"/>
          </a:xfrm>
          <a:prstGeom prst="rect">
            <a:avLst/>
          </a:prstGeom>
          <a:noFill/>
          <a:ln>
            <a:noFill/>
          </a:ln>
        </p:spPr>
      </p:pic>
      <p:sp>
        <p:nvSpPr>
          <p:cNvPr id="154" name="Google Shape;154;p27"/>
          <p:cNvSpPr txBox="1"/>
          <p:nvPr/>
        </p:nvSpPr>
        <p:spPr>
          <a:xfrm>
            <a:off x="239250" y="4131600"/>
            <a:ext cx="86655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endParaRPr>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311700" y="2761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 sz="2320"/>
              <a:t>Commission of Inquiry </a:t>
            </a:r>
            <a:endParaRPr sz="2320"/>
          </a:p>
        </p:txBody>
      </p:sp>
      <p:sp>
        <p:nvSpPr>
          <p:cNvPr id="160" name="Google Shape;160;p28"/>
          <p:cNvSpPr txBox="1">
            <a:spLocks noGrp="1"/>
          </p:cNvSpPr>
          <p:nvPr>
            <p:ph type="body" idx="1"/>
          </p:nvPr>
        </p:nvSpPr>
        <p:spPr>
          <a:xfrm>
            <a:off x="528600" y="1059425"/>
            <a:ext cx="8086800" cy="3785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a:solidFill>
                  <a:schemeClr val="dk1"/>
                </a:solidFill>
              </a:rPr>
              <a:t>We are calling on the UN Human Rights Council to hold a special session and pursue establishing a Commission of Inquiry. </a:t>
            </a:r>
            <a:endParaRPr sz="1400">
              <a:solidFill>
                <a:schemeClr val="dk1"/>
              </a:solidFill>
            </a:endParaRPr>
          </a:p>
          <a:p>
            <a:pPr marL="0" lvl="0" indent="0" algn="l" rtl="0">
              <a:spcBef>
                <a:spcPts val="1200"/>
              </a:spcBef>
              <a:spcAft>
                <a:spcPts val="0"/>
              </a:spcAft>
              <a:buNone/>
            </a:pPr>
            <a:r>
              <a:rPr lang="en" sz="1400">
                <a:solidFill>
                  <a:srgbClr val="121212"/>
                </a:solidFill>
                <a:highlight>
                  <a:srgbClr val="FFFFFF"/>
                </a:highlight>
              </a:rPr>
              <a:t>The influence and participation via the EHRC of the Government of Ethiopia – a belligerent in the conflict and the principal party accused of war crimes, crimes against humanity and acts of genocide – is a violation of not only principles of impartiality and neutrality, but contravenes longstanding UN norms.</a:t>
            </a:r>
            <a:endParaRPr sz="1400">
              <a:solidFill>
                <a:schemeClr val="dk1"/>
              </a:solidFill>
            </a:endParaRPr>
          </a:p>
          <a:p>
            <a:pPr marL="0" lvl="0" indent="0" algn="l" rtl="0">
              <a:spcBef>
                <a:spcPts val="1200"/>
              </a:spcBef>
              <a:spcAft>
                <a:spcPts val="0"/>
              </a:spcAft>
              <a:buNone/>
            </a:pPr>
            <a:r>
              <a:rPr lang="en" sz="1400">
                <a:solidFill>
                  <a:schemeClr val="dk1"/>
                </a:solidFill>
              </a:rPr>
              <a:t>A Commission of Inquiry would be a crucial first step in ensuring full accountability for all atrocities. It will uphold the principle of “do no harm.” Victims can also regain confidence in these investigations.</a:t>
            </a:r>
            <a:endParaRPr sz="1400">
              <a:solidFill>
                <a:schemeClr val="dk1"/>
              </a:solidFill>
            </a:endParaRPr>
          </a:p>
          <a:p>
            <a:pPr marL="0" lvl="0" indent="0" algn="l" rtl="0">
              <a:spcBef>
                <a:spcPts val="1200"/>
              </a:spcBef>
              <a:spcAft>
                <a:spcPts val="1200"/>
              </a:spcAft>
              <a:buClr>
                <a:schemeClr val="dk1"/>
              </a:buClr>
              <a:buSzPts val="1100"/>
              <a:buFont typeface="Arial"/>
              <a:buNone/>
            </a:pPr>
            <a:endParaRPr sz="14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 sz="2320"/>
              <a:t>Recommendations for U.S Senate </a:t>
            </a:r>
            <a:endParaRPr sz="2320"/>
          </a:p>
        </p:txBody>
      </p:sp>
      <p:sp>
        <p:nvSpPr>
          <p:cNvPr id="166" name="Google Shape;166;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500"/>
              <a:t>On September 23, the House of Representative passed the National Defense Authorization Act (NDAA) for FY2022, H.R 4350 Amendment 555 which requires the Secretary of State to submit a determination of whether atrocities committed in the Tigray region constitute genocide or crimes against humanity.</a:t>
            </a:r>
            <a:endParaRPr sz="1500"/>
          </a:p>
          <a:p>
            <a:pPr marL="0" lvl="0" indent="0" algn="l" rtl="0">
              <a:spcBef>
                <a:spcPts val="1200"/>
              </a:spcBef>
              <a:spcAft>
                <a:spcPts val="0"/>
              </a:spcAft>
              <a:buNone/>
            </a:pPr>
            <a:endParaRPr sz="1500"/>
          </a:p>
          <a:p>
            <a:pPr marL="0" lvl="0" indent="0" algn="l" rtl="0">
              <a:spcBef>
                <a:spcPts val="1200"/>
              </a:spcBef>
              <a:spcAft>
                <a:spcPts val="0"/>
              </a:spcAft>
              <a:buNone/>
            </a:pPr>
            <a:r>
              <a:rPr lang="en" sz="1500"/>
              <a:t>The NDAA is coming before the senate in the coming weeks, we are urging senators to introduce a similar amendment to ensure that Amendment 555 is kept in the final adoption of NDAA FY2022.</a:t>
            </a:r>
            <a:endParaRPr sz="1500"/>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388475" y="29150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 sz="2320"/>
              <a:t>Resources to Help End the Tigray Genocide </a:t>
            </a:r>
            <a:endParaRPr sz="2320"/>
          </a:p>
        </p:txBody>
      </p:sp>
      <p:sp>
        <p:nvSpPr>
          <p:cNvPr id="172" name="Google Shape;172;p30"/>
          <p:cNvSpPr txBox="1">
            <a:spLocks noGrp="1"/>
          </p:cNvSpPr>
          <p:nvPr>
            <p:ph type="body" idx="1"/>
          </p:nvPr>
        </p:nvSpPr>
        <p:spPr>
          <a:xfrm>
            <a:off x="311700" y="1044000"/>
            <a:ext cx="8520600" cy="409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Omna Tigray: U.S based advocacy group</a:t>
            </a:r>
            <a:endParaRPr/>
          </a:p>
          <a:p>
            <a:pPr marL="0" lvl="0" indent="0" algn="l" rtl="0">
              <a:spcBef>
                <a:spcPts val="0"/>
              </a:spcBef>
              <a:spcAft>
                <a:spcPts val="0"/>
              </a:spcAft>
              <a:buNone/>
            </a:pPr>
            <a:r>
              <a:rPr lang="en" u="sng">
                <a:solidFill>
                  <a:schemeClr val="hlink"/>
                </a:solidFill>
                <a:hlinkClick r:id="rId3"/>
              </a:rPr>
              <a:t>https://omnatigray.org/</a:t>
            </a:r>
            <a:endParaRPr/>
          </a:p>
          <a:p>
            <a:pPr marL="0" lvl="0" indent="0" algn="l" rtl="0">
              <a:spcBef>
                <a:spcPts val="0"/>
              </a:spcBef>
              <a:spcAft>
                <a:spcPts val="0"/>
              </a:spcAft>
              <a:buNone/>
            </a:pPr>
            <a:endParaRPr/>
          </a:p>
          <a:p>
            <a:pPr marL="0" lvl="0" indent="0" algn="l" rtl="0">
              <a:spcBef>
                <a:spcPts val="0"/>
              </a:spcBef>
              <a:spcAft>
                <a:spcPts val="0"/>
              </a:spcAft>
              <a:buNone/>
            </a:pPr>
            <a:r>
              <a:rPr lang="en"/>
              <a:t>Health Professional Network For Tigray: Tigrayan-led organization working on the ground in Sudan refugee camps</a:t>
            </a:r>
            <a:endParaRPr/>
          </a:p>
          <a:p>
            <a:pPr marL="0" lvl="0" indent="0" algn="l" rtl="0">
              <a:spcBef>
                <a:spcPts val="0"/>
              </a:spcBef>
              <a:spcAft>
                <a:spcPts val="0"/>
              </a:spcAft>
              <a:buNone/>
            </a:pPr>
            <a:r>
              <a:rPr lang="en" u="sng">
                <a:solidFill>
                  <a:schemeClr val="hlink"/>
                </a:solidFill>
                <a:hlinkClick r:id="rId4"/>
              </a:rPr>
              <a:t>https://hpn4tigray.org/</a:t>
            </a:r>
            <a:endParaRPr/>
          </a:p>
          <a:p>
            <a:pPr marL="0" lvl="0" indent="0" algn="l" rtl="0">
              <a:spcBef>
                <a:spcPts val="0"/>
              </a:spcBef>
              <a:spcAft>
                <a:spcPts val="0"/>
              </a:spcAft>
              <a:buNone/>
            </a:pPr>
            <a:endParaRPr/>
          </a:p>
          <a:p>
            <a:pPr marL="0" lvl="0" indent="0" algn="l" rtl="0">
              <a:spcBef>
                <a:spcPts val="0"/>
              </a:spcBef>
              <a:spcAft>
                <a:spcPts val="0"/>
              </a:spcAft>
              <a:buNone/>
            </a:pPr>
            <a:r>
              <a:rPr lang="en"/>
              <a:t>Tigray Youth Network: UK based advocacy group</a:t>
            </a:r>
            <a:endParaRPr/>
          </a:p>
          <a:p>
            <a:pPr marL="0" lvl="0" indent="0" algn="l" rtl="0">
              <a:spcBef>
                <a:spcPts val="0"/>
              </a:spcBef>
              <a:spcAft>
                <a:spcPts val="1200"/>
              </a:spcAft>
              <a:buNone/>
            </a:pPr>
            <a:r>
              <a:rPr lang="en" u="sng">
                <a:solidFill>
                  <a:schemeClr val="hlink"/>
                </a:solidFill>
                <a:hlinkClick r:id="rId5"/>
              </a:rPr>
              <a:t>https://tigrayyouthnetwork.org/</a:t>
            </a: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2474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 sz="2320"/>
              <a:t>Ethnic Cleansing in Western Tigray </a:t>
            </a:r>
            <a:endParaRPr sz="2320"/>
          </a:p>
        </p:txBody>
      </p:sp>
      <p:sp>
        <p:nvSpPr>
          <p:cNvPr id="62" name="Google Shape;62;p14"/>
          <p:cNvSpPr txBox="1">
            <a:spLocks noGrp="1"/>
          </p:cNvSpPr>
          <p:nvPr>
            <p:ph type="body" idx="1"/>
          </p:nvPr>
        </p:nvSpPr>
        <p:spPr>
          <a:xfrm>
            <a:off x="311700" y="955800"/>
            <a:ext cx="4350900" cy="1708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400">
                <a:solidFill>
                  <a:schemeClr val="dk1"/>
                </a:solidFill>
              </a:rPr>
              <a:t>Soon after the federal government declared war on Tigray, various armed groups from the neighbouring Amhara region joined the offensive against Tigray to annex land in Western and Southern Tigray that they claim historically belongs to them.</a:t>
            </a:r>
            <a:endParaRPr sz="1400"/>
          </a:p>
        </p:txBody>
      </p:sp>
      <p:sp>
        <p:nvSpPr>
          <p:cNvPr id="63" name="Google Shape;63;p14"/>
          <p:cNvSpPr txBox="1"/>
          <p:nvPr/>
        </p:nvSpPr>
        <p:spPr>
          <a:xfrm>
            <a:off x="388550" y="2460500"/>
            <a:ext cx="4033500" cy="213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Over 70,000 Tigrayan refugees fled to neighbouring Sudan came primarily from Western Tigray. Refugees detailed how Amhara forces systematically rounded up Tigrayans in house-to-house searches. Those that managed to escape described massacres, kidnappings and arbitrary detention by armed forces from the Amhara region. </a:t>
            </a:r>
            <a:endParaRPr>
              <a:highlight>
                <a:schemeClr val="accent4"/>
              </a:highlight>
            </a:endParaRPr>
          </a:p>
        </p:txBody>
      </p:sp>
      <p:pic>
        <p:nvPicPr>
          <p:cNvPr id="64" name="Google Shape;64;p14"/>
          <p:cNvPicPr preferRelativeResize="0"/>
          <p:nvPr/>
        </p:nvPicPr>
        <p:blipFill>
          <a:blip r:embed="rId3">
            <a:alphaModFix/>
          </a:blip>
          <a:stretch>
            <a:fillRect/>
          </a:stretch>
        </p:blipFill>
        <p:spPr>
          <a:xfrm>
            <a:off x="4999875" y="1053389"/>
            <a:ext cx="3362950" cy="33629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body" idx="1"/>
          </p:nvPr>
        </p:nvSpPr>
        <p:spPr>
          <a:xfrm>
            <a:off x="3811375" y="286800"/>
            <a:ext cx="5206200" cy="367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400">
                <a:solidFill>
                  <a:schemeClr val="dk1"/>
                </a:solidFill>
              </a:rPr>
              <a:t>Survivors who managed to escaped to Sudan recalled militia telling them “You Tigrayans have no history, you have no culture. I can do what I want to you and no one cares.”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Amhara milita operate with total impunity in Western Tigray and openly tell survivors their goal is to cleanse the Tigrayan bloodline. Another survivor was told “If you were a man we would kill you but girls can make Amhara babies”</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Refugee accounts also show that Tigrayans are having their IDs destroyed and being issued Amhara ID cards, are being barred from speaking their native language and that women are facing SGBV with the explicit intent of ‘Amharanizing’ them. </a:t>
            </a:r>
            <a:endParaRPr sz="1400">
              <a:solidFill>
                <a:schemeClr val="dk1"/>
              </a:solidFill>
            </a:endParaRPr>
          </a:p>
        </p:txBody>
      </p:sp>
      <p:sp>
        <p:nvSpPr>
          <p:cNvPr id="70" name="Google Shape;70;p15"/>
          <p:cNvSpPr txBox="1"/>
          <p:nvPr/>
        </p:nvSpPr>
        <p:spPr>
          <a:xfrm>
            <a:off x="300300" y="3866875"/>
            <a:ext cx="85434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dk1"/>
                </a:solidFill>
              </a:rPr>
              <a:t>The full-fledged campaign of ethnic cleansing in Western Tigray continues until this day.</a:t>
            </a:r>
            <a:endParaRPr/>
          </a:p>
        </p:txBody>
      </p:sp>
      <p:sp>
        <p:nvSpPr>
          <p:cNvPr id="71" name="Google Shape;71;p15"/>
          <p:cNvSpPr txBox="1"/>
          <p:nvPr/>
        </p:nvSpPr>
        <p:spPr>
          <a:xfrm>
            <a:off x="12636725" y="1831675"/>
            <a:ext cx="734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72" name="Google Shape;72;p15"/>
          <p:cNvPicPr preferRelativeResize="0"/>
          <p:nvPr/>
        </p:nvPicPr>
        <p:blipFill rotWithShape="1">
          <a:blip r:embed="rId3">
            <a:alphaModFix/>
          </a:blip>
          <a:srcRect l="27283"/>
          <a:stretch/>
        </p:blipFill>
        <p:spPr>
          <a:xfrm>
            <a:off x="148025" y="778500"/>
            <a:ext cx="3495624" cy="2689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descr="One year after fighting erupted in northern Ethiopia the horrors of war still haunt refugees living in eastern Sudan. Julia Steers met with survivors of the Tigray War in refugee camps to see how what started as a political feud has become a prolonged ethnic conflict.&#10; &#10;Subscribe to VICE News here: http://bit.ly/Subscribe-to-VICE-News &#10; &#10;Check out VICE News for more: http://vicenews.com &#10; &#10;Follow VICE News here: &#10;Facebook: https://www.facebook.com/vicenews &#10;Twitter: https://twitter.com/vicenews &#10;Tumblr: http://vicenews.tumblr.com/ &#10;Instagram: http://instagram.com/vicenews &#10;More videos from the VICE network: https://www.fb.com/vicevideo &#10; &#10;#VICENews #News" title="Escaping Rape and Murder in Ethiopia's Civil War">
            <a:hlinkClick r:id="rId3"/>
          </p:cNvPr>
          <p:cNvPicPr preferRelativeResize="0"/>
          <p:nvPr/>
        </p:nvPicPr>
        <p:blipFill>
          <a:blip r:embed="rId4">
            <a:alphaModFix/>
          </a:blip>
          <a:stretch>
            <a:fillRect/>
          </a:stretch>
        </p:blipFill>
        <p:spPr>
          <a:xfrm>
            <a:off x="1818575" y="276375"/>
            <a:ext cx="5121325" cy="3841000"/>
          </a:xfrm>
          <a:prstGeom prst="rect">
            <a:avLst/>
          </a:prstGeom>
          <a:noFill/>
          <a:ln>
            <a:noFill/>
          </a:ln>
        </p:spPr>
      </p:pic>
      <p:sp>
        <p:nvSpPr>
          <p:cNvPr id="78" name="Google Shape;78;p16"/>
          <p:cNvSpPr txBox="1"/>
          <p:nvPr/>
        </p:nvSpPr>
        <p:spPr>
          <a:xfrm>
            <a:off x="460600" y="4314400"/>
            <a:ext cx="809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9" name="Google Shape;79;p16"/>
          <p:cNvSpPr txBox="1"/>
          <p:nvPr/>
        </p:nvSpPr>
        <p:spPr>
          <a:xfrm>
            <a:off x="1258900" y="4314400"/>
            <a:ext cx="649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dirty="0">
                <a:solidFill>
                  <a:schemeClr val="hlink"/>
                </a:solidFill>
                <a:hlinkClick r:id="rId5"/>
              </a:rPr>
              <a:t>https://www.youtube.com/watch?v=oOIhNSJSE_U&amp;t=224s</a:t>
            </a:r>
            <a:r>
              <a:rPr lang="en" dirty="0"/>
              <a:t> </a:t>
            </a:r>
            <a:endParaRPr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13795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 sz="2320"/>
              <a:t>Sexual Slavery </a:t>
            </a:r>
            <a:endParaRPr sz="2320"/>
          </a:p>
        </p:txBody>
      </p:sp>
      <p:pic>
        <p:nvPicPr>
          <p:cNvPr id="85" name="Google Shape;85;p17"/>
          <p:cNvPicPr preferRelativeResize="0"/>
          <p:nvPr/>
        </p:nvPicPr>
        <p:blipFill>
          <a:blip r:embed="rId3">
            <a:alphaModFix/>
          </a:blip>
          <a:stretch>
            <a:fillRect/>
          </a:stretch>
        </p:blipFill>
        <p:spPr>
          <a:xfrm>
            <a:off x="373125" y="833475"/>
            <a:ext cx="4024650" cy="2712475"/>
          </a:xfrm>
          <a:prstGeom prst="rect">
            <a:avLst/>
          </a:prstGeom>
          <a:noFill/>
          <a:ln>
            <a:noFill/>
          </a:ln>
        </p:spPr>
      </p:pic>
      <p:sp>
        <p:nvSpPr>
          <p:cNvPr id="86" name="Google Shape;86;p17"/>
          <p:cNvSpPr txBox="1"/>
          <p:nvPr/>
        </p:nvSpPr>
        <p:spPr>
          <a:xfrm>
            <a:off x="4959250" y="936575"/>
            <a:ext cx="3873000" cy="292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dk1"/>
                </a:solidFill>
              </a:rPr>
              <a:t>“It was like they were fetching water” - A rape survivor describing how soldiers would line up outside her cell waiting for their turn to rape her.</a:t>
            </a:r>
            <a:endParaRPr>
              <a:solidFill>
                <a:schemeClr val="dk1"/>
              </a:solidFill>
            </a:endParaRPr>
          </a:p>
          <a:p>
            <a:pPr marL="0" lvl="0" indent="0" algn="l" rtl="0">
              <a:lnSpc>
                <a:spcPct val="115000"/>
              </a:lnSpc>
              <a:spcBef>
                <a:spcPts val="0"/>
              </a:spcBef>
              <a:spcAft>
                <a:spcPts val="0"/>
              </a:spcAft>
              <a:buNone/>
            </a:pPr>
            <a:endParaRPr sz="1700">
              <a:solidFill>
                <a:schemeClr val="dk1"/>
              </a:solidFill>
            </a:endParaRPr>
          </a:p>
          <a:p>
            <a:pPr marL="0" lvl="0" indent="0" algn="l" rtl="0">
              <a:lnSpc>
                <a:spcPct val="115000"/>
              </a:lnSpc>
              <a:spcBef>
                <a:spcPts val="0"/>
              </a:spcBef>
              <a:spcAft>
                <a:spcPts val="0"/>
              </a:spcAft>
              <a:buNone/>
            </a:pPr>
            <a:r>
              <a:rPr lang="en">
                <a:solidFill>
                  <a:schemeClr val="dk1"/>
                </a:solidFill>
              </a:rPr>
              <a:t>Survivors reported being held for days or weeks as they were repeatedly raped by several soldiers. They were taken off streets, buses and directly from their homes by soldiers. </a:t>
            </a:r>
            <a:endParaRPr sz="17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p:txBody>
      </p:sp>
      <p:sp>
        <p:nvSpPr>
          <p:cNvPr id="87" name="Google Shape;87;p17"/>
          <p:cNvSpPr txBox="1"/>
          <p:nvPr/>
        </p:nvSpPr>
        <p:spPr>
          <a:xfrm>
            <a:off x="445250" y="3899850"/>
            <a:ext cx="428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8"/>
          <p:cNvPicPr preferRelativeResize="0"/>
          <p:nvPr/>
        </p:nvPicPr>
        <p:blipFill>
          <a:blip r:embed="rId3">
            <a:alphaModFix/>
          </a:blip>
          <a:stretch>
            <a:fillRect/>
          </a:stretch>
        </p:blipFill>
        <p:spPr>
          <a:xfrm>
            <a:off x="277488" y="578300"/>
            <a:ext cx="4172174" cy="2781456"/>
          </a:xfrm>
          <a:prstGeom prst="rect">
            <a:avLst/>
          </a:prstGeom>
          <a:noFill/>
          <a:ln>
            <a:noFill/>
          </a:ln>
        </p:spPr>
      </p:pic>
      <p:sp>
        <p:nvSpPr>
          <p:cNvPr id="93" name="Google Shape;93;p18"/>
          <p:cNvSpPr txBox="1"/>
          <p:nvPr/>
        </p:nvSpPr>
        <p:spPr>
          <a:xfrm>
            <a:off x="277525" y="3619300"/>
            <a:ext cx="4172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333333"/>
                </a:solidFill>
              </a:rPr>
              <a:t>Items that doctors retrieved from the vagina of a rape survivor are seen at a hospital in the town of Adigrat, Tigray. March 18, 2021</a:t>
            </a:r>
            <a:endParaRPr sz="1600">
              <a:solidFill>
                <a:srgbClr val="333333"/>
              </a:solidFill>
            </a:endParaRPr>
          </a:p>
        </p:txBody>
      </p:sp>
      <p:sp>
        <p:nvSpPr>
          <p:cNvPr id="94" name="Google Shape;94;p18"/>
          <p:cNvSpPr txBox="1"/>
          <p:nvPr/>
        </p:nvSpPr>
        <p:spPr>
          <a:xfrm>
            <a:off x="4899825" y="322450"/>
            <a:ext cx="3990000" cy="4365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Women in Tigray have reported that soldiers told them they are HIV positive and intentionally wanted to infect them. One survivor warned the soldiers that she was HIV positive. She showed them her medicine as proof but they gang raped her without any protection. She believes they must have been HIV positive. They said they wanted to spread HIV among the women and girls in Tigray.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Another survivor was able to go to the hospital after her attack to get some post-exposure HIV drugs. The soldiers who attacked her learned about this as they often frequent the hospitals and returned to her home. They said “We want you to be sick. We’re here to make you HIV positive.”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9" descr="Sky News has uncovered evidence of the mass rape of civilians by Ethiopian and Eritrean soldiers in the conflict in the province of Tigray.&#10; &#10;The Eritrean and Ethiopian government say they have a zero tolerance approach to sexual violence.&#10;&#10;Sky's Africa correspondent John Sparks speaks to women who have been the victims of torture, rape and prolonged abuse.&#10;&#10;This report  contains detailed testimony of sexual violence which some viewers may find upsetting.&#10;&#10;Sky News videos are now available in Spanish here/Los video de Sky News están disponibles en español aquí https://www.youtube.com/channel/skynewsespanol&#10;&#10;Follow us on Twitter: https://twitter.com/skynews and https://twitter.com/skynewsbreak &#10;&#10;Like us on Facebook: https://www.facebook.com/skynews &#10;&#10;Follow us on Instagram: https://www.instagram.com/skynews &#10;&#10;For more content go to http://news.sky.com and download our apps:  &#10;&#10;Apple https://itunes.apple.com/gb/app/sky-news/id316391924?mt=8 &#10;&#10;Android https://play.google.com/store/apps/details?id=com.bskyb.skynews.android&amp;hl=en_GB" title="Ethiopia violence: Rape as a weapon of war in Tigray conflict">
            <a:hlinkClick r:id="rId3"/>
          </p:cNvPr>
          <p:cNvPicPr preferRelativeResize="0"/>
          <p:nvPr/>
        </p:nvPicPr>
        <p:blipFill>
          <a:blip r:embed="rId4">
            <a:alphaModFix/>
          </a:blip>
          <a:stretch>
            <a:fillRect/>
          </a:stretch>
        </p:blipFill>
        <p:spPr>
          <a:xfrm>
            <a:off x="2286000" y="488750"/>
            <a:ext cx="4572000" cy="3429000"/>
          </a:xfrm>
          <a:prstGeom prst="rect">
            <a:avLst/>
          </a:prstGeom>
          <a:noFill/>
          <a:ln>
            <a:noFill/>
          </a:ln>
        </p:spPr>
      </p:pic>
      <p:sp>
        <p:nvSpPr>
          <p:cNvPr id="100" name="Google Shape;100;p19"/>
          <p:cNvSpPr txBox="1"/>
          <p:nvPr/>
        </p:nvSpPr>
        <p:spPr>
          <a:xfrm>
            <a:off x="1673575" y="4360475"/>
            <a:ext cx="6003300" cy="615600"/>
          </a:xfrm>
          <a:prstGeom prst="rect">
            <a:avLst/>
          </a:prstGeom>
          <a:noFill/>
          <a:ln>
            <a:noFill/>
          </a:ln>
        </p:spPr>
        <p:txBody>
          <a:bodyPr spcFirstLastPara="1" wrap="square" lIns="91425" tIns="91425" rIns="91425" bIns="91425" anchor="t" anchorCtr="0">
            <a:spAutoFit/>
          </a:bodyPr>
          <a:lstStyle/>
          <a:p>
            <a:pPr lvl="0"/>
            <a:r>
              <a:rPr lang="en" u="sng" dirty="0">
                <a:solidFill>
                  <a:schemeClr val="hlink"/>
                </a:solidFill>
                <a:hlinkClick r:id="rId5"/>
              </a:rPr>
              <a:t>https://www.youtube.com/watch?time_continue=263&amp;v=ECo0sByGmiQ&amp;feature=emb_title</a:t>
            </a:r>
            <a:endParaRPr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404225" y="16737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 sz="2320"/>
              <a:t>Destruction of Healthcare System</a:t>
            </a:r>
            <a:endParaRPr sz="2320"/>
          </a:p>
        </p:txBody>
      </p:sp>
      <p:sp>
        <p:nvSpPr>
          <p:cNvPr id="106" name="Google Shape;106;p20"/>
          <p:cNvSpPr txBox="1">
            <a:spLocks noGrp="1"/>
          </p:cNvSpPr>
          <p:nvPr>
            <p:ph type="body" idx="1"/>
          </p:nvPr>
        </p:nvSpPr>
        <p:spPr>
          <a:xfrm>
            <a:off x="4726925" y="1073150"/>
            <a:ext cx="4197900" cy="27753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400">
                <a:solidFill>
                  <a:schemeClr val="dk1"/>
                </a:solidFill>
              </a:rPr>
              <a:t>Initial assessments by MSF of 106 facilities in Tigray between December 2020 and March 2021 show that nearly 70 percent of facilities were looted, 30 percent damaged, and only 13 percent in Tigray were functional.</a:t>
            </a:r>
            <a:endParaRPr sz="1400">
              <a:solidFill>
                <a:schemeClr val="dk1"/>
              </a:solidFill>
            </a:endParaRPr>
          </a:p>
          <a:p>
            <a:pPr marL="0" lvl="0" indent="0" algn="l" rtl="0">
              <a:lnSpc>
                <a:spcPct val="100000"/>
              </a:lnSpc>
              <a:spcBef>
                <a:spcPts val="0"/>
              </a:spcBef>
              <a:spcAft>
                <a:spcPts val="0"/>
              </a:spcAft>
              <a:buNone/>
            </a:pPr>
            <a:endParaRPr sz="1400">
              <a:solidFill>
                <a:schemeClr val="dk1"/>
              </a:solidFill>
            </a:endParaRPr>
          </a:p>
          <a:p>
            <a:pPr marL="0" lvl="0" indent="0" algn="l" rtl="0">
              <a:lnSpc>
                <a:spcPct val="100000"/>
              </a:lnSpc>
              <a:spcBef>
                <a:spcPts val="1600"/>
              </a:spcBef>
              <a:spcAft>
                <a:spcPts val="1600"/>
              </a:spcAft>
              <a:buNone/>
            </a:pPr>
            <a:r>
              <a:rPr lang="en" sz="1400">
                <a:solidFill>
                  <a:schemeClr val="dk1"/>
                </a:solidFill>
              </a:rPr>
              <a:t>“I’ve been doing this work for a long time and I’ve never seen the complete collapse of a healthcare system as in Tigray. It’s shocking.”— Médecins SansFrontières emergency manager on the ground, April 2021</a:t>
            </a:r>
            <a:endParaRPr>
              <a:solidFill>
                <a:schemeClr val="dk1"/>
              </a:solidFill>
            </a:endParaRPr>
          </a:p>
        </p:txBody>
      </p:sp>
      <p:pic>
        <p:nvPicPr>
          <p:cNvPr id="107" name="Google Shape;107;p20"/>
          <p:cNvPicPr preferRelativeResize="0"/>
          <p:nvPr/>
        </p:nvPicPr>
        <p:blipFill>
          <a:blip r:embed="rId3">
            <a:alphaModFix/>
          </a:blip>
          <a:stretch>
            <a:fillRect/>
          </a:stretch>
        </p:blipFill>
        <p:spPr>
          <a:xfrm>
            <a:off x="314525" y="980600"/>
            <a:ext cx="4074724" cy="36263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body" idx="1"/>
          </p:nvPr>
        </p:nvSpPr>
        <p:spPr>
          <a:xfrm>
            <a:off x="311700" y="1013325"/>
            <a:ext cx="8520600" cy="4323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a:solidFill>
                  <a:schemeClr val="dk1"/>
                </a:solidFill>
              </a:rPr>
              <a:t>In April, UNFPA reported that only 1% of health facilities in Tigray had the capacity to provide comprehensive gender based violence services. UNFPA also projects that approximately 22,500 survivors of sexual violence in Tigray will seek clinical care this year alone. This shows the dire gap between the growing needs of survivors and the lack of support available for them.</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Hospitals were also occupied by federal allied troops. Hospital staff told Human Rights Watch that soldiers would come into the facilities searching for specific rape survivors or health records. When a rape survivor was admitted into a hospital, Eritrean troops heard about this and came into the hospital a few times looking for her. </a:t>
            </a:r>
            <a:endParaRPr sz="140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1814</Words>
  <Application>Microsoft Macintosh PowerPoint</Application>
  <PresentationFormat>On-screen Show (16:9)</PresentationFormat>
  <Paragraphs>96</Paragraphs>
  <Slides>18</Slides>
  <Notes>18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Roboto</vt:lpstr>
      <vt:lpstr>Simple Light</vt:lpstr>
      <vt:lpstr>PowerPoint Presentation</vt:lpstr>
      <vt:lpstr>Ethnic Cleansing in Western Tigray </vt:lpstr>
      <vt:lpstr>PowerPoint Presentation</vt:lpstr>
      <vt:lpstr>PowerPoint Presentation</vt:lpstr>
      <vt:lpstr>Sexual Slavery </vt:lpstr>
      <vt:lpstr>PowerPoint Presentation</vt:lpstr>
      <vt:lpstr>PowerPoint Presentation</vt:lpstr>
      <vt:lpstr>Destruction of Healthcare System</vt:lpstr>
      <vt:lpstr>PowerPoint Presentation</vt:lpstr>
      <vt:lpstr>Manufacturing a Famine </vt:lpstr>
      <vt:lpstr>PowerPoint Presentation</vt:lpstr>
      <vt:lpstr>Humanitarian Blockade </vt:lpstr>
      <vt:lpstr>Mass Arrests of Tigrayans Across Ethiopia </vt:lpstr>
      <vt:lpstr>PowerPoint Presentation</vt:lpstr>
      <vt:lpstr>EHRC and UN Human Rights Joint Investigation </vt:lpstr>
      <vt:lpstr>Commission of Inquiry </vt:lpstr>
      <vt:lpstr>Recommendations for U.S Senate </vt:lpstr>
      <vt:lpstr>Resources to Help End the Tigray Genocide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Susan Lee</cp:lastModifiedBy>
  <cp:revision>2</cp:revision>
  <dcterms:modified xsi:type="dcterms:W3CDTF">2021-12-04T00:33:14Z</dcterms:modified>
</cp:coreProperties>
</file>